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3"/>
  </p:notesMasterIdLst>
  <p:handoutMasterIdLst>
    <p:handoutMasterId r:id="rId24"/>
  </p:handoutMasterIdLst>
  <p:sldIdLst>
    <p:sldId id="399" r:id="rId5"/>
    <p:sldId id="401" r:id="rId6"/>
    <p:sldId id="507" r:id="rId7"/>
    <p:sldId id="495" r:id="rId8"/>
    <p:sldId id="477" r:id="rId9"/>
    <p:sldId id="478" r:id="rId10"/>
    <p:sldId id="497" r:id="rId11"/>
    <p:sldId id="479" r:id="rId12"/>
    <p:sldId id="480" r:id="rId13"/>
    <p:sldId id="499" r:id="rId14"/>
    <p:sldId id="501" r:id="rId15"/>
    <p:sldId id="503" r:id="rId16"/>
    <p:sldId id="487" r:id="rId17"/>
    <p:sldId id="490" r:id="rId18"/>
    <p:sldId id="483" r:id="rId19"/>
    <p:sldId id="489" r:id="rId20"/>
    <p:sldId id="505" r:id="rId21"/>
    <p:sldId id="504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46D4C4-AE67-4275-A1F3-444D35FBE8BC}">
          <p14:sldIdLst>
            <p14:sldId id="399"/>
            <p14:sldId id="401"/>
            <p14:sldId id="507"/>
            <p14:sldId id="495"/>
            <p14:sldId id="477"/>
            <p14:sldId id="478"/>
            <p14:sldId id="497"/>
            <p14:sldId id="479"/>
            <p14:sldId id="480"/>
            <p14:sldId id="499"/>
            <p14:sldId id="501"/>
            <p14:sldId id="503"/>
            <p14:sldId id="487"/>
            <p14:sldId id="490"/>
            <p14:sldId id="483"/>
            <p14:sldId id="489"/>
            <p14:sldId id="505"/>
          </p14:sldIdLst>
        </p14:section>
        <p14:section name="Untitled Section" id="{19341FB6-AE19-4369-9728-9B55774EDF36}">
          <p14:sldIdLst>
            <p14:sldId id="5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3B"/>
    <a:srgbClr val="E64D00"/>
    <a:srgbClr val="C96009"/>
    <a:srgbClr val="83A343"/>
    <a:srgbClr val="8D75AB"/>
    <a:srgbClr val="BC3F00"/>
    <a:srgbClr val="315683"/>
    <a:srgbClr val="FF935D"/>
    <a:srgbClr val="993300"/>
    <a:srgbClr val="9D8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8" autoAdjust="0"/>
    <p:restoredTop sz="94010" autoAdjust="0"/>
  </p:normalViewPr>
  <p:slideViewPr>
    <p:cSldViewPr>
      <p:cViewPr varScale="1">
        <p:scale>
          <a:sx n="66" d="100"/>
          <a:sy n="66" d="100"/>
        </p:scale>
        <p:origin x="117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tx1"/>
                </a:solidFill>
              </a:rPr>
              <a:t>Percent </a:t>
            </a:r>
            <a:r>
              <a:rPr lang="en-US" sz="2400" dirty="0">
                <a:solidFill>
                  <a:schemeClr val="tx1"/>
                </a:solidFill>
              </a:rPr>
              <a:t>of </a:t>
            </a:r>
            <a:r>
              <a:rPr lang="en-US" sz="2400" dirty="0" smtClean="0">
                <a:solidFill>
                  <a:schemeClr val="tx1"/>
                </a:solidFill>
              </a:rPr>
              <a:t>WCSD Students Chronically </a:t>
            </a:r>
            <a:r>
              <a:rPr lang="en-US" sz="2400" dirty="0">
                <a:solidFill>
                  <a:schemeClr val="tx1"/>
                </a:solidFill>
              </a:rPr>
              <a:t>Absent </a:t>
            </a:r>
            <a:r>
              <a:rPr lang="en-US" sz="2400" dirty="0" smtClean="0">
                <a:solidFill>
                  <a:schemeClr val="tx1"/>
                </a:solidFill>
              </a:rPr>
              <a:t>                by </a:t>
            </a:r>
            <a:r>
              <a:rPr lang="en-US" sz="2400" dirty="0">
                <a:solidFill>
                  <a:schemeClr val="tx1"/>
                </a:solidFill>
              </a:rPr>
              <a:t>Grade </a:t>
            </a:r>
            <a:r>
              <a:rPr lang="en-US" sz="2400" dirty="0" smtClean="0">
                <a:solidFill>
                  <a:schemeClr val="tx1"/>
                </a:solidFill>
              </a:rPr>
              <a:t>Level, </a:t>
            </a:r>
            <a:r>
              <a:rPr lang="en-US" sz="2400" b="0" i="0" u="none" strike="noStrike" baseline="0" dirty="0" smtClean="0">
                <a:effectLst/>
              </a:rPr>
              <a:t>2017-18.</a:t>
            </a:r>
            <a:endParaRPr lang="en-US" sz="24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954717679520829"/>
          <c:y val="1.20370953630796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46894138232721E-2"/>
          <c:y val="0.18121956109652959"/>
          <c:w val="0.88253105861767278"/>
          <c:h val="0.512773038786818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'Chronic by Grade PPT'!$C$2:$C$3</c:f>
              <c:strCache>
                <c:ptCount val="2"/>
                <c:pt idx="0">
                  <c:v>   </c:v>
                </c:pt>
                <c:pt idx="1">
                  <c:v>Severe Chronic (20% or more days absent)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'Chronic by Grade PPT'!$A$4:$A$17</c:f>
              <c:strCache>
                <c:ptCount val="13"/>
                <c:pt idx="0">
                  <c:v>Kindergarten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Grade 7</c:v>
                </c:pt>
                <c:pt idx="8">
                  <c:v>Grade 8</c:v>
                </c:pt>
                <c:pt idx="9">
                  <c:v>Grade 9</c:v>
                </c:pt>
                <c:pt idx="10">
                  <c:v>Grade 10</c:v>
                </c:pt>
                <c:pt idx="11">
                  <c:v>Grade 11</c:v>
                </c:pt>
                <c:pt idx="12">
                  <c:v>Grade 12</c:v>
                </c:pt>
              </c:strCache>
            </c:strRef>
          </c:cat>
          <c:val>
            <c:numRef>
              <c:f>'Chronic by Grade PPT'!$C$4:$C$17</c:f>
              <c:numCache>
                <c:formatCode>0%</c:formatCode>
                <c:ptCount val="13"/>
                <c:pt idx="0">
                  <c:v>2.9000000000000001E-2</c:v>
                </c:pt>
                <c:pt idx="1">
                  <c:v>1.7999999999999999E-2</c:v>
                </c:pt>
                <c:pt idx="2">
                  <c:v>1.4999999999999999E-2</c:v>
                </c:pt>
                <c:pt idx="3">
                  <c:v>1.7000000000000001E-2</c:v>
                </c:pt>
                <c:pt idx="4">
                  <c:v>1.7000000000000001E-2</c:v>
                </c:pt>
                <c:pt idx="5">
                  <c:v>2.1999999999999999E-2</c:v>
                </c:pt>
                <c:pt idx="6">
                  <c:v>2.7E-2</c:v>
                </c:pt>
                <c:pt idx="7">
                  <c:v>4.7E-2</c:v>
                </c:pt>
                <c:pt idx="8">
                  <c:v>6.6000000000000003E-2</c:v>
                </c:pt>
                <c:pt idx="9">
                  <c:v>6.3E-2</c:v>
                </c:pt>
                <c:pt idx="10">
                  <c:v>7.9000000000000001E-2</c:v>
                </c:pt>
                <c:pt idx="11">
                  <c:v>9.1999999999999998E-2</c:v>
                </c:pt>
                <c:pt idx="12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C9-494B-B79B-31629A68048A}"/>
            </c:ext>
          </c:extLst>
        </c:ser>
        <c:ser>
          <c:idx val="1"/>
          <c:order val="1"/>
          <c:tx>
            <c:strRef>
              <c:f>'Chronic by Grade PPT'!$D$2:$D$3</c:f>
              <c:strCache>
                <c:ptCount val="2"/>
                <c:pt idx="0">
                  <c:v>   </c:v>
                </c:pt>
                <c:pt idx="1">
                  <c:v>Chronic (10-19% days absent)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'Chronic by Grade PPT'!$A$4:$A$17</c:f>
              <c:strCache>
                <c:ptCount val="13"/>
                <c:pt idx="0">
                  <c:v>Kindergarten</c:v>
                </c:pt>
                <c:pt idx="1">
                  <c:v>Grade 1</c:v>
                </c:pt>
                <c:pt idx="2">
                  <c:v>Grade 2</c:v>
                </c:pt>
                <c:pt idx="3">
                  <c:v>Grade 3</c:v>
                </c:pt>
                <c:pt idx="4">
                  <c:v>Grade 4</c:v>
                </c:pt>
                <c:pt idx="5">
                  <c:v>Grade 5</c:v>
                </c:pt>
                <c:pt idx="6">
                  <c:v>Grade 6</c:v>
                </c:pt>
                <c:pt idx="7">
                  <c:v>Grade 7</c:v>
                </c:pt>
                <c:pt idx="8">
                  <c:v>Grade 8</c:v>
                </c:pt>
                <c:pt idx="9">
                  <c:v>Grade 9</c:v>
                </c:pt>
                <c:pt idx="10">
                  <c:v>Grade 10</c:v>
                </c:pt>
                <c:pt idx="11">
                  <c:v>Grade 11</c:v>
                </c:pt>
                <c:pt idx="12">
                  <c:v>Grade 12</c:v>
                </c:pt>
              </c:strCache>
            </c:strRef>
          </c:cat>
          <c:val>
            <c:numRef>
              <c:f>'Chronic by Grade PPT'!$D$4:$D$17</c:f>
              <c:numCache>
                <c:formatCode>0%</c:formatCode>
                <c:ptCount val="13"/>
                <c:pt idx="0">
                  <c:v>0.16700000000000001</c:v>
                </c:pt>
                <c:pt idx="1">
                  <c:v>0.129</c:v>
                </c:pt>
                <c:pt idx="2">
                  <c:v>0.121</c:v>
                </c:pt>
                <c:pt idx="3">
                  <c:v>0.111</c:v>
                </c:pt>
                <c:pt idx="4">
                  <c:v>0.123</c:v>
                </c:pt>
                <c:pt idx="5">
                  <c:v>0.126</c:v>
                </c:pt>
                <c:pt idx="6">
                  <c:v>0.13200000000000001</c:v>
                </c:pt>
                <c:pt idx="7">
                  <c:v>0.14499999999999999</c:v>
                </c:pt>
                <c:pt idx="8">
                  <c:v>0.151</c:v>
                </c:pt>
                <c:pt idx="9">
                  <c:v>0.125</c:v>
                </c:pt>
                <c:pt idx="10">
                  <c:v>0.14399999999999999</c:v>
                </c:pt>
                <c:pt idx="11">
                  <c:v>0.14899999999999999</c:v>
                </c:pt>
                <c:pt idx="12">
                  <c:v>0.20300000000000001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C9-494B-B79B-31629A6804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491311576"/>
        <c:axId val="491315496"/>
      </c:barChart>
      <c:catAx>
        <c:axId val="491311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315496"/>
        <c:crosses val="autoZero"/>
        <c:auto val="1"/>
        <c:lblAlgn val="ctr"/>
        <c:lblOffset val="100"/>
        <c:noMultiLvlLbl val="0"/>
      </c:catAx>
      <c:valAx>
        <c:axId val="491315496"/>
        <c:scaling>
          <c:orientation val="minMax"/>
          <c:max val="0.350000000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1311576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4.8909848225493546E-2"/>
          <c:y val="0.87317095363079611"/>
          <c:w val="0.92949149834531541"/>
          <c:h val="0.10856189851268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565E9C-4CCA-9848-8209-0991EA2E2B4C}" type="doc">
      <dgm:prSet loTypeId="urn:microsoft.com/office/officeart/2005/8/layout/hProcess9" loCatId="" qsTypeId="urn:microsoft.com/office/officeart/2005/8/quickstyle/simple4" qsCatId="simple" csTypeId="urn:microsoft.com/office/officeart/2005/8/colors/accent6_5" csCatId="accent6" phldr="1"/>
      <dgm:spPr/>
    </dgm:pt>
    <dgm:pt modelId="{AF7C91D0-7112-5F40-8858-AE7E0D5EF68F}">
      <dgm:prSet phldrT="[Text]" custT="1"/>
      <dgm:spPr>
        <a:solidFill>
          <a:srgbClr val="FF7C3B"/>
        </a:solidFill>
      </dgm:spPr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Constantia" panose="02030602050306030303" pitchFamily="18" charset="0"/>
            </a:rPr>
            <a:t>Bi-weekly informational message</a:t>
          </a:r>
          <a:endParaRPr lang="en-US" sz="2400" dirty="0">
            <a:solidFill>
              <a:schemeClr val="bg1"/>
            </a:solidFill>
            <a:latin typeface="Constantia" panose="02030602050306030303" pitchFamily="18" charset="0"/>
          </a:endParaRPr>
        </a:p>
      </dgm:t>
    </dgm:pt>
    <dgm:pt modelId="{1987C4DF-1129-4E46-BB98-7FEEECB5B8F9}" type="parTrans" cxnId="{6D58132D-58CE-6D4A-8A8E-6EFC03E1E514}">
      <dgm:prSet/>
      <dgm:spPr/>
      <dgm:t>
        <a:bodyPr/>
        <a:lstStyle/>
        <a:p>
          <a:endParaRPr lang="en-US"/>
        </a:p>
      </dgm:t>
    </dgm:pt>
    <dgm:pt modelId="{48956B9B-4AAD-E54F-9D33-F8B1142A008A}" type="sibTrans" cxnId="{6D58132D-58CE-6D4A-8A8E-6EFC03E1E514}">
      <dgm:prSet/>
      <dgm:spPr/>
      <dgm:t>
        <a:bodyPr/>
        <a:lstStyle/>
        <a:p>
          <a:endParaRPr lang="en-US"/>
        </a:p>
      </dgm:t>
    </dgm:pt>
    <dgm:pt modelId="{541BAD81-CD66-334D-A3D6-BCF9B6F09439}">
      <dgm:prSet phldrT="[Text]" custT="1"/>
      <dgm:spPr>
        <a:solidFill>
          <a:srgbClr val="FF7C3B"/>
        </a:solidFill>
      </dgm:spPr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Constantia" panose="02030602050306030303" pitchFamily="18" charset="0"/>
            </a:rPr>
            <a:t>Two-way communication at 93% attendance</a:t>
          </a:r>
          <a:endParaRPr lang="en-US" sz="2400" dirty="0">
            <a:solidFill>
              <a:schemeClr val="bg1"/>
            </a:solidFill>
            <a:latin typeface="Constantia" panose="02030602050306030303" pitchFamily="18" charset="0"/>
          </a:endParaRPr>
        </a:p>
      </dgm:t>
    </dgm:pt>
    <dgm:pt modelId="{07B33368-C859-0949-8E65-5CAFD1A24C0D}" type="parTrans" cxnId="{FF2E6D7F-1C3D-554A-AD88-5D1A88C00343}">
      <dgm:prSet/>
      <dgm:spPr/>
      <dgm:t>
        <a:bodyPr/>
        <a:lstStyle/>
        <a:p>
          <a:endParaRPr lang="en-US"/>
        </a:p>
      </dgm:t>
    </dgm:pt>
    <dgm:pt modelId="{998918C5-DACE-DC42-A28D-630751837567}" type="sibTrans" cxnId="{FF2E6D7F-1C3D-554A-AD88-5D1A88C00343}">
      <dgm:prSet/>
      <dgm:spPr/>
      <dgm:t>
        <a:bodyPr/>
        <a:lstStyle/>
        <a:p>
          <a:endParaRPr lang="en-US"/>
        </a:p>
      </dgm:t>
    </dgm:pt>
    <dgm:pt modelId="{FF76BC0D-A274-8F41-B7E2-49616A80568C}">
      <dgm:prSet phldrT="[Text]" custT="1"/>
      <dgm:spPr>
        <a:solidFill>
          <a:srgbClr val="FF7C3B"/>
        </a:solidFill>
      </dgm:spPr>
      <dgm:t>
        <a:bodyPr/>
        <a:lstStyle/>
        <a:p>
          <a:r>
            <a:rPr lang="en-US" sz="2400" dirty="0" smtClean="0">
              <a:solidFill>
                <a:schemeClr val="bg1"/>
              </a:solidFill>
              <a:latin typeface="Constantia" panose="02030602050306030303" pitchFamily="18" charset="0"/>
            </a:rPr>
            <a:t>Positive message when students return to school</a:t>
          </a:r>
          <a:endParaRPr lang="en-US" sz="2400" dirty="0">
            <a:solidFill>
              <a:schemeClr val="bg1"/>
            </a:solidFill>
            <a:latin typeface="Constantia" panose="02030602050306030303" pitchFamily="18" charset="0"/>
          </a:endParaRPr>
        </a:p>
      </dgm:t>
    </dgm:pt>
    <dgm:pt modelId="{A7E40604-6B6A-7A4B-B4EC-25280909ADF4}" type="parTrans" cxnId="{7FE460D7-585C-6740-80D9-895705FB4F27}">
      <dgm:prSet/>
      <dgm:spPr/>
      <dgm:t>
        <a:bodyPr/>
        <a:lstStyle/>
        <a:p>
          <a:endParaRPr lang="en-US"/>
        </a:p>
      </dgm:t>
    </dgm:pt>
    <dgm:pt modelId="{89C419C8-3F40-8846-AD33-EC1BDF872587}" type="sibTrans" cxnId="{7FE460D7-585C-6740-80D9-895705FB4F27}">
      <dgm:prSet/>
      <dgm:spPr/>
      <dgm:t>
        <a:bodyPr/>
        <a:lstStyle/>
        <a:p>
          <a:endParaRPr lang="en-US"/>
        </a:p>
      </dgm:t>
    </dgm:pt>
    <dgm:pt modelId="{7107E51D-8E86-F24B-A009-2471C292514F}" type="pres">
      <dgm:prSet presAssocID="{DE565E9C-4CCA-9848-8209-0991EA2E2B4C}" presName="CompostProcess" presStyleCnt="0">
        <dgm:presLayoutVars>
          <dgm:dir/>
          <dgm:resizeHandles val="exact"/>
        </dgm:presLayoutVars>
      </dgm:prSet>
      <dgm:spPr/>
    </dgm:pt>
    <dgm:pt modelId="{41141422-F07C-1D4C-AFDC-0A4006F1FFC6}" type="pres">
      <dgm:prSet presAssocID="{DE565E9C-4CCA-9848-8209-0991EA2E2B4C}" presName="arrow" presStyleLbl="bgShp" presStyleIdx="0" presStyleCnt="1" custScaleX="117647"/>
      <dgm:spPr/>
    </dgm:pt>
    <dgm:pt modelId="{6AF2DE23-D1B9-3644-9624-1C59F69872CD}" type="pres">
      <dgm:prSet presAssocID="{DE565E9C-4CCA-9848-8209-0991EA2E2B4C}" presName="linearProcess" presStyleCnt="0"/>
      <dgm:spPr/>
    </dgm:pt>
    <dgm:pt modelId="{BA8FD2BD-90FB-A942-AB7B-CD0F916BCAB6}" type="pres">
      <dgm:prSet presAssocID="{AF7C91D0-7112-5F40-8858-AE7E0D5EF68F}" presName="textNode" presStyleLbl="node1" presStyleIdx="0" presStyleCnt="3" custScaleY="893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8A4AF-9A66-EE45-AA51-B56747B17D49}" type="pres">
      <dgm:prSet presAssocID="{48956B9B-4AAD-E54F-9D33-F8B1142A008A}" presName="sibTrans" presStyleCnt="0"/>
      <dgm:spPr/>
    </dgm:pt>
    <dgm:pt modelId="{CE5C85E1-06B4-A94F-8A1E-324D04D02D10}" type="pres">
      <dgm:prSet presAssocID="{541BAD81-CD66-334D-A3D6-BCF9B6F09439}" presName="textNode" presStyleLbl="node1" presStyleIdx="1" presStyleCnt="3" custScaleY="89819" custLinFactNeighborX="-81705" custLinFactNeighborY="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9014D0-7888-9F4E-8C02-BD9BAD061A9F}" type="pres">
      <dgm:prSet presAssocID="{998918C5-DACE-DC42-A28D-630751837567}" presName="sibTrans" presStyleCnt="0"/>
      <dgm:spPr/>
    </dgm:pt>
    <dgm:pt modelId="{E4DEF054-1DE1-ED4A-8106-4B118CA9E596}" type="pres">
      <dgm:prSet presAssocID="{FF76BC0D-A274-8F41-B7E2-49616A80568C}" presName="textNode" presStyleLbl="node1" presStyleIdx="2" presStyleCnt="3" custScaleY="92410" custLinFactX="-6557" custLinFactNeighborX="-100000" custLinFactNeighborY="2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E460D7-585C-6740-80D9-895705FB4F27}" srcId="{DE565E9C-4CCA-9848-8209-0991EA2E2B4C}" destId="{FF76BC0D-A274-8F41-B7E2-49616A80568C}" srcOrd="2" destOrd="0" parTransId="{A7E40604-6B6A-7A4B-B4EC-25280909ADF4}" sibTransId="{89C419C8-3F40-8846-AD33-EC1BDF872587}"/>
    <dgm:cxn modelId="{89DB8361-0585-E240-B7F9-AD32954AFD69}" type="presOf" srcId="{DE565E9C-4CCA-9848-8209-0991EA2E2B4C}" destId="{7107E51D-8E86-F24B-A009-2471C292514F}" srcOrd="0" destOrd="0" presId="urn:microsoft.com/office/officeart/2005/8/layout/hProcess9"/>
    <dgm:cxn modelId="{9A6D1DE5-8E5B-2248-B1BF-088DC387EDE0}" type="presOf" srcId="{AF7C91D0-7112-5F40-8858-AE7E0D5EF68F}" destId="{BA8FD2BD-90FB-A942-AB7B-CD0F916BCAB6}" srcOrd="0" destOrd="0" presId="urn:microsoft.com/office/officeart/2005/8/layout/hProcess9"/>
    <dgm:cxn modelId="{FF2E6D7F-1C3D-554A-AD88-5D1A88C00343}" srcId="{DE565E9C-4CCA-9848-8209-0991EA2E2B4C}" destId="{541BAD81-CD66-334D-A3D6-BCF9B6F09439}" srcOrd="1" destOrd="0" parTransId="{07B33368-C859-0949-8E65-5CAFD1A24C0D}" sibTransId="{998918C5-DACE-DC42-A28D-630751837567}"/>
    <dgm:cxn modelId="{6090353A-B70D-B54D-B7BA-36ED0B8CB63C}" type="presOf" srcId="{FF76BC0D-A274-8F41-B7E2-49616A80568C}" destId="{E4DEF054-1DE1-ED4A-8106-4B118CA9E596}" srcOrd="0" destOrd="0" presId="urn:microsoft.com/office/officeart/2005/8/layout/hProcess9"/>
    <dgm:cxn modelId="{6D58132D-58CE-6D4A-8A8E-6EFC03E1E514}" srcId="{DE565E9C-4CCA-9848-8209-0991EA2E2B4C}" destId="{AF7C91D0-7112-5F40-8858-AE7E0D5EF68F}" srcOrd="0" destOrd="0" parTransId="{1987C4DF-1129-4E46-BB98-7FEEECB5B8F9}" sibTransId="{48956B9B-4AAD-E54F-9D33-F8B1142A008A}"/>
    <dgm:cxn modelId="{85CED38A-12BC-414B-AC60-9EA68D1E6B78}" type="presOf" srcId="{541BAD81-CD66-334D-A3D6-BCF9B6F09439}" destId="{CE5C85E1-06B4-A94F-8A1E-324D04D02D10}" srcOrd="0" destOrd="0" presId="urn:microsoft.com/office/officeart/2005/8/layout/hProcess9"/>
    <dgm:cxn modelId="{CF217C60-5824-0E40-8D03-8460FEEA100A}" type="presParOf" srcId="{7107E51D-8E86-F24B-A009-2471C292514F}" destId="{41141422-F07C-1D4C-AFDC-0A4006F1FFC6}" srcOrd="0" destOrd="0" presId="urn:microsoft.com/office/officeart/2005/8/layout/hProcess9"/>
    <dgm:cxn modelId="{02852283-24E0-AA40-835A-BBE5D2439512}" type="presParOf" srcId="{7107E51D-8E86-F24B-A009-2471C292514F}" destId="{6AF2DE23-D1B9-3644-9624-1C59F69872CD}" srcOrd="1" destOrd="0" presId="urn:microsoft.com/office/officeart/2005/8/layout/hProcess9"/>
    <dgm:cxn modelId="{2235C780-180C-CA45-8DCC-DC9F69A12B04}" type="presParOf" srcId="{6AF2DE23-D1B9-3644-9624-1C59F69872CD}" destId="{BA8FD2BD-90FB-A942-AB7B-CD0F916BCAB6}" srcOrd="0" destOrd="0" presId="urn:microsoft.com/office/officeart/2005/8/layout/hProcess9"/>
    <dgm:cxn modelId="{89DB7976-51EA-2449-9BCB-214FADB9762C}" type="presParOf" srcId="{6AF2DE23-D1B9-3644-9624-1C59F69872CD}" destId="{A508A4AF-9A66-EE45-AA51-B56747B17D49}" srcOrd="1" destOrd="0" presId="urn:microsoft.com/office/officeart/2005/8/layout/hProcess9"/>
    <dgm:cxn modelId="{C14BF860-C89A-EE43-BE67-A6A03E59CF83}" type="presParOf" srcId="{6AF2DE23-D1B9-3644-9624-1C59F69872CD}" destId="{CE5C85E1-06B4-A94F-8A1E-324D04D02D10}" srcOrd="2" destOrd="0" presId="urn:microsoft.com/office/officeart/2005/8/layout/hProcess9"/>
    <dgm:cxn modelId="{6F6517EB-940A-D149-892B-E36A0A4A70CD}" type="presParOf" srcId="{6AF2DE23-D1B9-3644-9624-1C59F69872CD}" destId="{129014D0-7888-9F4E-8C02-BD9BAD061A9F}" srcOrd="3" destOrd="0" presId="urn:microsoft.com/office/officeart/2005/8/layout/hProcess9"/>
    <dgm:cxn modelId="{673A5492-8B48-FF4F-A585-7359F29293BA}" type="presParOf" srcId="{6AF2DE23-D1B9-3644-9624-1C59F69872CD}" destId="{E4DEF054-1DE1-ED4A-8106-4B118CA9E59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41422-F07C-1D4C-AFDC-0A4006F1FFC6}">
      <dsp:nvSpPr>
        <dsp:cNvPr id="0" name=""/>
        <dsp:cNvSpPr/>
      </dsp:nvSpPr>
      <dsp:spPr>
        <a:xfrm>
          <a:off x="2" y="0"/>
          <a:ext cx="8489201" cy="3970166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8FD2BD-90FB-A942-AB7B-CD0F916BCAB6}">
      <dsp:nvSpPr>
        <dsp:cNvPr id="0" name=""/>
        <dsp:cNvSpPr/>
      </dsp:nvSpPr>
      <dsp:spPr>
        <a:xfrm>
          <a:off x="906" y="1275471"/>
          <a:ext cx="2579041" cy="1419223"/>
        </a:xfrm>
        <a:prstGeom prst="roundRect">
          <a:avLst/>
        </a:prstGeom>
        <a:solidFill>
          <a:srgbClr val="FF7C3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Constantia" panose="02030602050306030303" pitchFamily="18" charset="0"/>
            </a:rPr>
            <a:t>Bi-weekly informational message</a:t>
          </a:r>
          <a:endParaRPr lang="en-US" sz="2400" kern="1200" dirty="0">
            <a:solidFill>
              <a:schemeClr val="bg1"/>
            </a:solidFill>
            <a:latin typeface="Constantia" panose="02030602050306030303" pitchFamily="18" charset="0"/>
          </a:endParaRPr>
        </a:p>
      </dsp:txBody>
      <dsp:txXfrm>
        <a:off x="70187" y="1344752"/>
        <a:ext cx="2440479" cy="1280661"/>
      </dsp:txXfrm>
    </dsp:sp>
    <dsp:sp modelId="{CE5C85E1-06B4-A94F-8A1E-324D04D02D10}">
      <dsp:nvSpPr>
        <dsp:cNvPr id="0" name=""/>
        <dsp:cNvSpPr/>
      </dsp:nvSpPr>
      <dsp:spPr>
        <a:xfrm>
          <a:off x="2648579" y="1272938"/>
          <a:ext cx="2579041" cy="1426385"/>
        </a:xfrm>
        <a:prstGeom prst="roundRect">
          <a:avLst/>
        </a:prstGeom>
        <a:solidFill>
          <a:srgbClr val="FF7C3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Constantia" panose="02030602050306030303" pitchFamily="18" charset="0"/>
            </a:rPr>
            <a:t>Two-way communication at 93% attendance</a:t>
          </a:r>
          <a:endParaRPr lang="en-US" sz="2400" kern="1200" dirty="0">
            <a:solidFill>
              <a:schemeClr val="bg1"/>
            </a:solidFill>
            <a:latin typeface="Constantia" panose="02030602050306030303" pitchFamily="18" charset="0"/>
          </a:endParaRPr>
        </a:p>
      </dsp:txBody>
      <dsp:txXfrm>
        <a:off x="2718209" y="1342568"/>
        <a:ext cx="2439781" cy="1287125"/>
      </dsp:txXfrm>
    </dsp:sp>
    <dsp:sp modelId="{E4DEF054-1DE1-ED4A-8106-4B118CA9E596}">
      <dsp:nvSpPr>
        <dsp:cNvPr id="0" name=""/>
        <dsp:cNvSpPr/>
      </dsp:nvSpPr>
      <dsp:spPr>
        <a:xfrm>
          <a:off x="5365016" y="1292495"/>
          <a:ext cx="2579041" cy="1467532"/>
        </a:xfrm>
        <a:prstGeom prst="roundRect">
          <a:avLst/>
        </a:prstGeom>
        <a:solidFill>
          <a:srgbClr val="FF7C3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Constantia" panose="02030602050306030303" pitchFamily="18" charset="0"/>
            </a:rPr>
            <a:t>Positive message when students return to school</a:t>
          </a:r>
          <a:endParaRPr lang="en-US" sz="2400" kern="1200" dirty="0">
            <a:solidFill>
              <a:schemeClr val="bg1"/>
            </a:solidFill>
            <a:latin typeface="Constantia" panose="02030602050306030303" pitchFamily="18" charset="0"/>
          </a:endParaRPr>
        </a:p>
      </dsp:txBody>
      <dsp:txXfrm>
        <a:off x="5436655" y="1364134"/>
        <a:ext cx="2435763" cy="1324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0.0933</cdr:x>
      <cdr:y>0.18125</cdr:y>
    </cdr:from>
    <cdr:to>
      <cdr:x>0.60612</cdr:x>
      <cdr:y>0.38125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831850" y="1035844"/>
          <a:ext cx="4571996" cy="1143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900" dirty="0" smtClean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rPr>
            <a:t>Over </a:t>
          </a:r>
          <a:r>
            <a:rPr lang="en-US" sz="2400" b="1" dirty="0" smtClean="0">
              <a:solidFill>
                <a:schemeClr val="accent5">
                  <a:lumMod val="75000"/>
                </a:schemeClr>
              </a:solidFill>
              <a:latin typeface="Constantia" panose="02030602050306030303" pitchFamily="18" charset="0"/>
            </a:rPr>
            <a:t>4,500</a:t>
          </a:r>
          <a:r>
            <a:rPr lang="en-US" sz="1900" dirty="0" smtClean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rPr>
            <a:t> </a:t>
          </a:r>
          <a:r>
            <a:rPr lang="en-US" sz="1900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rPr>
            <a:t>students in </a:t>
          </a:r>
          <a:r>
            <a:rPr lang="en-US" sz="1900" dirty="0" smtClean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rPr>
            <a:t>k-5 </a:t>
          </a:r>
          <a:r>
            <a:rPr lang="en-US" sz="1900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rPr>
            <a:t>were chronically absent last year: </a:t>
          </a:r>
          <a:r>
            <a:rPr lang="en-US" sz="2400" b="1" dirty="0" smtClean="0">
              <a:solidFill>
                <a:schemeClr val="accent5">
                  <a:lumMod val="75000"/>
                </a:schemeClr>
              </a:solidFill>
              <a:latin typeface="Constantia" panose="02030602050306030303" pitchFamily="18" charset="0"/>
            </a:rPr>
            <a:t>278,007</a:t>
          </a:r>
          <a:r>
            <a:rPr lang="en-US" sz="1900" dirty="0" smtClean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rPr>
            <a:t> </a:t>
          </a:r>
          <a:r>
            <a:rPr lang="en-US" sz="1900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rPr>
            <a:t>days missed!</a:t>
          </a:r>
        </a:p>
        <a:p xmlns:a="http://schemas.openxmlformats.org/drawingml/2006/main">
          <a:endParaRPr lang="en-US" dirty="0">
            <a:solidFill>
              <a:schemeClr val="accent2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F0C80DA7-5D67-4B07-B396-0AA5A94EE9B4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B3CDEF66-F6DD-4509-92D5-75F7DF8931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28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050F2372-A11F-4122-A995-C8791998D371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0" rIns="92301" bIns="4615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301" tIns="46150" rIns="92301" bIns="4615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1EA8696D-FAA4-4FE7-939E-2F9B03F5BE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55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10824669.2018.1434658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Adapted from</a:t>
            </a:r>
            <a:r>
              <a:rPr lang="en-US" baseline="0" dirty="0" smtClean="0"/>
              <a:t> the Attendance Messaging Implementation Training held on September 27, 2018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696D-FAA4-4FE7-939E-2F9B03F5BEE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25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of same-day positive message when students return to school after having been absent.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696D-FAA4-4FE7-939E-2F9B03F5BEE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80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714C-96F6-4BFF-A968-19554BE29F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48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696D-FAA4-4FE7-939E-2F9B03F5BEE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541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696D-FAA4-4FE7-939E-2F9B03F5BEE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57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 1-2 focus on formative aspects of the project… essentially</a:t>
            </a:r>
            <a:r>
              <a:rPr lang="en-US" baseline="0" dirty="0" smtClean="0"/>
              <a:t> we want to know if this a strategy that can be scaled-up across all schools. We want to learn how to do implement the program well and learn about the pitfalls we need to avoid.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Questions 3 and 4 pertain the effectiveness of the program… does it actually work in leading to improved attendance outcomes?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Q4 looks at effectiveness of AMP across </a:t>
            </a:r>
            <a:r>
              <a:rPr lang="en-US" u="sng" baseline="0" dirty="0" smtClean="0"/>
              <a:t>different groups of students and conditions</a:t>
            </a:r>
            <a:r>
              <a:rPr lang="en-US" baseline="0" dirty="0" smtClean="0"/>
              <a:t>. The answer to this question will: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Allow for tailoring of the program to specific demographics and conditions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help school leaders decide on the suitability of AMP to their school’s population when considering adopting the program.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696D-FAA4-4FE7-939E-2F9B03F5BEE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625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696D-FAA4-4FE7-939E-2F9B03F5BEE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07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696D-FAA4-4FE7-939E-2F9B03F5BEE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7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 smtClean="0">
                <a:ea typeface="ＭＳ Ｐゴシック" panose="020B0600070205080204" pitchFamily="34" charset="-128"/>
              </a:rPr>
              <a:t>Graph displays chronic and severe chronic absenteeism across all grade levels in the WCSD in SY 2017-18: 15% (4562 of 30577) of K-5</a:t>
            </a:r>
            <a:r>
              <a:rPr lang="en-US" altLang="en-US" sz="1200" b="0" baseline="0" dirty="0" smtClean="0">
                <a:ea typeface="ＭＳ Ｐゴシック" panose="020B0600070205080204" pitchFamily="34" charset="-128"/>
              </a:rPr>
              <a:t> students were chronically absent (underlined blue).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0" baseline="0" dirty="0" smtClean="0">
              <a:ea typeface="ＭＳ Ｐゴシック" panose="020B0600070205080204" pitchFamily="34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baseline="0" dirty="0" smtClean="0">
                <a:ea typeface="ＭＳ Ｐゴシック" panose="020B0600070205080204" pitchFamily="34" charset="-128"/>
              </a:rPr>
              <a:t>Graph reads “Of the students enrolled in kindergarten in school year 2017-18, 20 percent of them were chronically absent.”</a:t>
            </a:r>
          </a:p>
          <a:p>
            <a:endParaRPr lang="en-US" altLang="en-US" sz="1200" b="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696D-FAA4-4FE7-939E-2F9B03F5BEE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872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Beliefs about attendance, including the myths we subscribe to, influence how we support attendance as parents, educators, and policy makers. 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696D-FAA4-4FE7-939E-2F9B03F5BEE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157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 should not replace more intensive attendance-focused efforts, such as attendance officers, social workers, and mentors. Many factors contribute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poor attendance, such as poverty and family instability, that cannot be solved by a message-based intervention. Schools might employ this intervention as a first step towards reducing chronic absenteeism, and then target the more costly, intensive attendance-focused efforts on the students who need it most.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Citations</a:t>
            </a:r>
          </a:p>
          <a:p>
            <a:r>
              <a:rPr lang="en-US" dirty="0" smtClean="0"/>
              <a:t>Information adapted from: A Research Review of Evidence-Based Text Messaging Programs for Families,</a:t>
            </a:r>
            <a:r>
              <a:rPr lang="en-US" baseline="0" dirty="0" smtClean="0"/>
              <a:t> </a:t>
            </a:r>
            <a:r>
              <a:rPr lang="en-US" dirty="0" smtClean="0"/>
              <a:t>Benjamin N. York, Ph.D., Founder and CEO, </a:t>
            </a:r>
            <a:r>
              <a:rPr lang="en-US" dirty="0" err="1" smtClean="0"/>
              <a:t>ParentPowered</a:t>
            </a:r>
            <a:r>
              <a:rPr lang="en-US" dirty="0" smtClean="0"/>
              <a:t> PBC.</a:t>
            </a:r>
            <a:r>
              <a:rPr lang="en-US" baseline="0" dirty="0" smtClean="0"/>
              <a:t> </a:t>
            </a:r>
            <a:r>
              <a:rPr lang="en-US" dirty="0" smtClean="0"/>
              <a:t>National Invitational Webinar for Promoting Child Outcomes, August 2, 2018.</a:t>
            </a:r>
          </a:p>
          <a:p>
            <a:endParaRPr lang="en-US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Pew Research Center, April, 2015, “The Smartphone Difference” Available at: http://www.pewinternet.org/2015/04/01/us-smartphone-use-in-2015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Kenneth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Smythe-Leistico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Lindsay C. Page (2018) Connect-Text: Leveraging Text-Message Communication to Mitigate Chronic Absenteeism and Improve Parental Engagement in the Earliest Years of Schooling, Journal of Education for Students Placed at Risk (JESPAR), 23:1-2, 139-152, DOI: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10.1080/10824669.2018.1434658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696D-FAA4-4FE7-939E-2F9B03F5BEE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73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714C-96F6-4BFF-A968-19554BE29F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29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Includes students who are enrolled for 10 consecutive days.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aseline="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Heavy focus on early intervention and prevention with a lot of initial contact early in semester and easing over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696D-FAA4-4FE7-939E-2F9B03F5BEE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26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Two-way communication at 93% attendance rate establishes personal connection between families and school staff at first sign attendance challenges.  </a:t>
            </a:r>
            <a:endParaRPr lang="en-US" sz="1200" dirty="0" smtClean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696D-FAA4-4FE7-939E-2F9B03F5BEE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51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Purple shows how each element is operated.</a:t>
            </a:r>
          </a:p>
          <a:p>
            <a:endParaRPr lang="en-US" dirty="0" smtClean="0"/>
          </a:p>
          <a:p>
            <a:r>
              <a:rPr lang="en-US" dirty="0" smtClean="0"/>
              <a:t>Same-day absenteeism notification is business as usual/no</a:t>
            </a:r>
            <a:r>
              <a:rPr lang="en-US" baseline="0" dirty="0" smtClean="0"/>
              <a:t> change, automated message sent to families stating students was absent. 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E714C-96F6-4BFF-A968-19554BE29F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09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r>
              <a:rPr lang="en-US" baseline="0" dirty="0" smtClean="0"/>
              <a:t> of informational 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A8696D-FAA4-4FE7-939E-2F9B03F5BEE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6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B74A-B0FF-4A62-A325-13B931C8837B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E4E1-0DD2-4324-961B-4DBBB148F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62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B74A-B0FF-4A62-A325-13B931C8837B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E4E1-0DD2-4324-961B-4DBBB148F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4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B74A-B0FF-4A62-A325-13B931C8837B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E4E1-0DD2-4324-961B-4DBBB148F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1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B74A-B0FF-4A62-A325-13B931C8837B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E4E1-0DD2-4324-961B-4DBBB148F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5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B74A-B0FF-4A62-A325-13B931C8837B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E4E1-0DD2-4324-961B-4DBBB148F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282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B74A-B0FF-4A62-A325-13B931C8837B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E4E1-0DD2-4324-961B-4DBBB148F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3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B74A-B0FF-4A62-A325-13B931C8837B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E4E1-0DD2-4324-961B-4DBBB148F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8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B74A-B0FF-4A62-A325-13B931C8837B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E4E1-0DD2-4324-961B-4DBBB148F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92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B74A-B0FF-4A62-A325-13B931C8837B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E4E1-0DD2-4324-961B-4DBBB148F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09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B74A-B0FF-4A62-A325-13B931C8837B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E4E1-0DD2-4324-961B-4DBBB148F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8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B74A-B0FF-4A62-A325-13B931C8837B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E4E1-0DD2-4324-961B-4DBBB148F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2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3B74A-B0FF-4A62-A325-13B931C8837B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DE4E1-0DD2-4324-961B-4DBBB148F6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2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3B74A-B0FF-4A62-A325-13B931C8837B}" type="datetimeFigureOut">
              <a:rPr lang="en-US" smtClean="0"/>
              <a:pPr/>
              <a:t>11/20/2018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DE4E1-0DD2-4324-961B-4DBBB148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owerpoint-TemplateRevFINAL.pn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3"/>
          <a:stretch/>
        </p:blipFill>
        <p:spPr>
          <a:xfrm>
            <a:off x="0" y="5715000"/>
            <a:ext cx="914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2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" y="2971800"/>
            <a:ext cx="9143999" cy="654431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</a:rPr>
              <a:t>September 27, 2018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-45027" y="304799"/>
            <a:ext cx="9143999" cy="24832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4A84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Overview of the Attendance </a:t>
            </a:r>
            <a:r>
              <a:rPr lang="en-US" sz="3600" b="1" dirty="0" smtClean="0">
                <a:solidFill>
                  <a:srgbClr val="004A84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      Messaging Project </a:t>
            </a:r>
            <a:r>
              <a:rPr lang="en-US" sz="3600" b="1" dirty="0">
                <a:solidFill>
                  <a:srgbClr val="004A84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(AMP</a:t>
            </a:r>
            <a:r>
              <a:rPr lang="en-US" sz="3600" b="1" dirty="0" smtClean="0">
                <a:solidFill>
                  <a:srgbClr val="004A84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)</a:t>
            </a:r>
          </a:p>
          <a:p>
            <a:r>
              <a:rPr lang="en-US" sz="1100" b="1" dirty="0">
                <a:solidFill>
                  <a:srgbClr val="004A84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/>
            </a:r>
            <a:br>
              <a:rPr lang="en-US" sz="1100" b="1" dirty="0">
                <a:solidFill>
                  <a:srgbClr val="004A84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</a:br>
            <a:r>
              <a:rPr lang="en-US" sz="900" b="1" dirty="0">
                <a:solidFill>
                  <a:srgbClr val="004A84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/>
            </a:r>
            <a:br>
              <a:rPr lang="en-US" sz="900" b="1" dirty="0">
                <a:solidFill>
                  <a:srgbClr val="004A84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</a:br>
            <a:r>
              <a:rPr lang="en-US" sz="3200" dirty="0" smtClean="0">
                <a:solidFill>
                  <a:srgbClr val="004A84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Washoe </a:t>
            </a:r>
            <a:r>
              <a:rPr lang="en-US" sz="3200" dirty="0">
                <a:solidFill>
                  <a:srgbClr val="004A84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County School District Pilot </a:t>
            </a:r>
            <a:r>
              <a:rPr lang="en-US" sz="3200" dirty="0" smtClean="0">
                <a:solidFill>
                  <a:srgbClr val="004A84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                     to </a:t>
            </a:r>
            <a:r>
              <a:rPr lang="en-US" sz="3200" dirty="0">
                <a:solidFill>
                  <a:srgbClr val="004A84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Reduce Chronic </a:t>
            </a:r>
            <a:r>
              <a:rPr lang="en-US" sz="3200" dirty="0" smtClean="0">
                <a:solidFill>
                  <a:srgbClr val="004A84"/>
                </a:solidFill>
                <a:latin typeface="Constantia" panose="02030602050306030303" pitchFamily="18" charset="0"/>
                <a:cs typeface="Segoe UI Semibold" panose="020B0702040204020203" pitchFamily="34" charset="0"/>
              </a:rPr>
              <a:t>Absenteeism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0"/>
          <a:stretch/>
        </p:blipFill>
        <p:spPr>
          <a:xfrm>
            <a:off x="2819400" y="3810000"/>
            <a:ext cx="3562949" cy="202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2116"/>
          <a:stretch/>
        </p:blipFill>
        <p:spPr>
          <a:xfrm>
            <a:off x="776176" y="152400"/>
            <a:ext cx="8382001" cy="5477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Informational Message 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4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030" y="0"/>
            <a:ext cx="6096528" cy="6023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630" y="304800"/>
            <a:ext cx="243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Same-Day Positive Message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204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1" y="304800"/>
            <a:ext cx="9144000" cy="91916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2018-19 AMP Participating Schools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76600"/>
            <a:ext cx="2743201" cy="2309037"/>
          </a:xfrm>
        </p:spPr>
        <p:txBody>
          <a:bodyPr>
            <a:normAutofit lnSpcReduction="10000"/>
          </a:bodyPr>
          <a:lstStyle/>
          <a:p>
            <a:pPr marL="339725" indent="-339725"/>
            <a:r>
              <a:rPr lang="en-US" dirty="0" smtClean="0">
                <a:latin typeface="Constantia" panose="02030602050306030303" pitchFamily="18" charset="0"/>
              </a:rPr>
              <a:t>Anderson</a:t>
            </a:r>
          </a:p>
          <a:p>
            <a:pPr marL="339725" indent="-339725"/>
            <a:r>
              <a:rPr lang="en-US" dirty="0" smtClean="0">
                <a:latin typeface="Constantia" panose="02030602050306030303" pitchFamily="18" charset="0"/>
              </a:rPr>
              <a:t>Natchez</a:t>
            </a:r>
          </a:p>
          <a:p>
            <a:pPr marL="339725" indent="-339725"/>
            <a:r>
              <a:rPr lang="en-US" dirty="0" smtClean="0">
                <a:latin typeface="Constantia" panose="02030602050306030303" pitchFamily="18" charset="0"/>
              </a:rPr>
              <a:t>Rita </a:t>
            </a:r>
            <a:r>
              <a:rPr lang="en-US" dirty="0" err="1" smtClean="0">
                <a:latin typeface="Constantia" panose="02030602050306030303" pitchFamily="18" charset="0"/>
              </a:rPr>
              <a:t>Cannan</a:t>
            </a:r>
            <a:endParaRPr lang="en-US" dirty="0" smtClean="0">
              <a:latin typeface="Constantia" panose="02030602050306030303" pitchFamily="18" charset="0"/>
            </a:endParaRPr>
          </a:p>
          <a:p>
            <a:pPr marL="339725" indent="-339725"/>
            <a:r>
              <a:rPr lang="en-US" dirty="0" smtClean="0">
                <a:latin typeface="Constantia" panose="02030602050306030303" pitchFamily="18" charset="0"/>
              </a:rPr>
              <a:t>Echo </a:t>
            </a:r>
            <a:r>
              <a:rPr lang="en-US" dirty="0" err="1" smtClean="0">
                <a:latin typeface="Constantia" panose="02030602050306030303" pitchFamily="18" charset="0"/>
              </a:rPr>
              <a:t>Loder</a:t>
            </a:r>
            <a:endParaRPr lang="en-US" dirty="0" smtClean="0">
              <a:latin typeface="Constantia" panose="02030602050306030303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971801" y="3186223"/>
            <a:ext cx="3276600" cy="239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/>
            <a:r>
              <a:rPr lang="en-US" dirty="0">
                <a:latin typeface="Constantia" panose="02030602050306030303" pitchFamily="18" charset="0"/>
              </a:rPr>
              <a:t>Grace Warner</a:t>
            </a:r>
          </a:p>
          <a:p>
            <a:pPr marL="339725" indent="-339725"/>
            <a:r>
              <a:rPr lang="en-US" dirty="0" smtClean="0">
                <a:latin typeface="Constantia" panose="02030602050306030303" pitchFamily="18" charset="0"/>
              </a:rPr>
              <a:t>Desert Heights</a:t>
            </a:r>
          </a:p>
          <a:p>
            <a:pPr marL="339725" indent="-339725"/>
            <a:r>
              <a:rPr lang="en-US" dirty="0" smtClean="0">
                <a:latin typeface="Constantia" panose="02030602050306030303" pitchFamily="18" charset="0"/>
              </a:rPr>
              <a:t>Robert Mitchell</a:t>
            </a:r>
          </a:p>
          <a:p>
            <a:pPr marL="339725" indent="-339725"/>
            <a:r>
              <a:rPr lang="en-US" dirty="0" err="1" smtClean="0">
                <a:latin typeface="Constantia" panose="02030602050306030303" pitchFamily="18" charset="0"/>
              </a:rPr>
              <a:t>Lous</a:t>
            </a:r>
            <a:r>
              <a:rPr lang="en-US" dirty="0" smtClean="0">
                <a:latin typeface="Constantia" panose="02030602050306030303" pitchFamily="18" charset="0"/>
              </a:rPr>
              <a:t> Allen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17" b="12942"/>
          <a:stretch/>
        </p:blipFill>
        <p:spPr>
          <a:xfrm>
            <a:off x="2362200" y="1414990"/>
            <a:ext cx="4296749" cy="1415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289159" y="3186223"/>
            <a:ext cx="2854841" cy="239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/>
            <a:r>
              <a:rPr lang="en-US" dirty="0" smtClean="0">
                <a:latin typeface="Constantia" panose="02030602050306030303" pitchFamily="18" charset="0"/>
              </a:rPr>
              <a:t>Libby Booth</a:t>
            </a:r>
          </a:p>
          <a:p>
            <a:pPr marL="339725" indent="-339725"/>
            <a:r>
              <a:rPr lang="en-US" dirty="0" err="1" smtClean="0">
                <a:latin typeface="Constantia" panose="02030602050306030303" pitchFamily="18" charset="0"/>
              </a:rPr>
              <a:t>Elmcrest</a:t>
            </a:r>
            <a:endParaRPr lang="en-US" dirty="0" smtClean="0">
              <a:latin typeface="Constantia" panose="02030602050306030303" pitchFamily="18" charset="0"/>
            </a:endParaRPr>
          </a:p>
          <a:p>
            <a:pPr marL="339725" indent="-339725"/>
            <a:r>
              <a:rPr lang="en-US" dirty="0">
                <a:latin typeface="Constantia" panose="02030602050306030303" pitchFamily="18" charset="0"/>
              </a:rPr>
              <a:t>Jesse Hall</a:t>
            </a:r>
          </a:p>
          <a:p>
            <a:pPr marL="339725" indent="-339725"/>
            <a:r>
              <a:rPr lang="en-US" dirty="0" err="1">
                <a:latin typeface="Constantia" panose="02030602050306030303" pitchFamily="18" charset="0"/>
              </a:rPr>
              <a:t>Alyce</a:t>
            </a:r>
            <a:r>
              <a:rPr lang="en-US" dirty="0">
                <a:latin typeface="Constantia" panose="02030602050306030303" pitchFamily="18" charset="0"/>
              </a:rPr>
              <a:t> Taylor</a:t>
            </a:r>
          </a:p>
          <a:p>
            <a:pPr marL="457200" indent="-457200"/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1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433" y="2286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Getting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AMPed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!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8610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463550">
              <a:buFont typeface="+mj-lt"/>
              <a:buAutoNum type="arabicPeriod"/>
            </a:pPr>
            <a:r>
              <a:rPr lang="en-US" sz="3200" dirty="0" smtClean="0">
                <a:latin typeface="Constantia" panose="02030602050306030303" pitchFamily="18" charset="0"/>
              </a:rPr>
              <a:t>Ready your systems </a:t>
            </a:r>
          </a:p>
          <a:p>
            <a:pPr marL="1028700" lvl="1" indent="-346075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onstantia" panose="02030602050306030303" pitchFamily="18" charset="0"/>
              </a:rPr>
              <a:t>Prepare to respond to attendance barriers with your problem-solving teams</a:t>
            </a:r>
          </a:p>
          <a:p>
            <a:pPr marL="1028700" lvl="1" indent="-346075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onstantia" panose="02030602050306030303" pitchFamily="18" charset="0"/>
              </a:rPr>
              <a:t>Encourage parents to receive text messages</a:t>
            </a:r>
          </a:p>
          <a:p>
            <a:pPr marL="1028700" lvl="1" indent="-346075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onstantia" panose="02030602050306030303" pitchFamily="18" charset="0"/>
              </a:rPr>
              <a:t>Inform staff &amp; model conversations</a:t>
            </a:r>
          </a:p>
          <a:p>
            <a:pPr marL="682625" lvl="1"/>
            <a:endParaRPr lang="en-US" sz="800" dirty="0" smtClean="0">
              <a:latin typeface="Constantia" panose="02030602050306030303" pitchFamily="18" charset="0"/>
            </a:endParaRPr>
          </a:p>
          <a:p>
            <a:pPr marL="463550" indent="-463550">
              <a:buFont typeface="+mj-lt"/>
              <a:buAutoNum type="arabicPeriod"/>
            </a:pPr>
            <a:r>
              <a:rPr lang="en-US" sz="3200" dirty="0" smtClean="0">
                <a:latin typeface="Constantia" panose="02030602050306030303" pitchFamily="18" charset="0"/>
              </a:rPr>
              <a:t>Know your student populations</a:t>
            </a:r>
          </a:p>
          <a:p>
            <a:pPr marL="1028700" lvl="1" indent="-346075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onstantia" panose="02030602050306030303" pitchFamily="18" charset="0"/>
              </a:rPr>
              <a:t>Absenteeism by demographic group</a:t>
            </a:r>
          </a:p>
          <a:p>
            <a:pPr marL="1028700" lvl="1" indent="-346075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onstantia" panose="02030602050306030303" pitchFamily="18" charset="0"/>
              </a:rPr>
              <a:t>Common attendance barriers </a:t>
            </a:r>
          </a:p>
          <a:p>
            <a:pPr marL="682625" lvl="1"/>
            <a:endParaRPr lang="en-US" sz="800" dirty="0" smtClean="0">
              <a:latin typeface="Constantia" panose="02030602050306030303" pitchFamily="18" charset="0"/>
            </a:endParaRPr>
          </a:p>
          <a:p>
            <a:pPr marL="463550" indent="-463550">
              <a:buFont typeface="+mj-lt"/>
              <a:buAutoNum type="arabicPeriod"/>
            </a:pPr>
            <a:r>
              <a:rPr lang="en-US" sz="3200" dirty="0" smtClean="0">
                <a:latin typeface="Constantia" panose="02030602050306030303" pitchFamily="18" charset="0"/>
              </a:rPr>
              <a:t>Get your resources in place</a:t>
            </a:r>
          </a:p>
          <a:p>
            <a:pPr marL="1028700" lvl="1" indent="-346075">
              <a:buFont typeface="Arial" panose="020B0604020202020204" pitchFamily="34" charset="0"/>
              <a:buChar char="•"/>
            </a:pPr>
            <a:r>
              <a:rPr lang="en-US" sz="3000" dirty="0">
                <a:latin typeface="Constantia" panose="02030602050306030303" pitchFamily="18" charset="0"/>
              </a:rPr>
              <a:t>S</a:t>
            </a:r>
            <a:r>
              <a:rPr lang="en-US" sz="3000" dirty="0" smtClean="0">
                <a:latin typeface="Constantia" panose="02030602050306030303" pitchFamily="18" charset="0"/>
              </a:rPr>
              <a:t>hare resource lists with </a:t>
            </a:r>
            <a:r>
              <a:rPr lang="en-US" sz="3000" dirty="0">
                <a:latin typeface="Constantia" panose="02030602050306030303" pitchFamily="18" charset="0"/>
              </a:rPr>
              <a:t>staff &amp;</a:t>
            </a:r>
            <a:r>
              <a:rPr lang="en-US" sz="3000" dirty="0" smtClean="0">
                <a:latin typeface="Constantia" panose="02030602050306030303" pitchFamily="18" charset="0"/>
              </a:rPr>
              <a:t> families</a:t>
            </a:r>
          </a:p>
          <a:p>
            <a:pPr marL="682625" lvl="1"/>
            <a:endParaRPr lang="en-US" sz="800" dirty="0" smtClean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42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358" y="194935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AMP Evaluation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990" y="173970"/>
            <a:ext cx="2614935" cy="1267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925" y="891242"/>
            <a:ext cx="8904365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Led by Off. of Accountability                               in partnership with the Intervention Dept. </a:t>
            </a:r>
          </a:p>
          <a:p>
            <a:pPr marL="914400" lvl="1" indent="-2794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Jennifer Harris &amp; Jan Hall are lead AMP evaluators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700" dirty="0" smtClean="0">
              <a:solidFill>
                <a:schemeClr val="tx1">
                  <a:lumMod val="95000"/>
                  <a:lumOff val="5000"/>
                </a:schemeClr>
              </a:solidFill>
              <a:latin typeface="Constantia" panose="02030602050306030303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Participatory &amp; Utilization-Focused </a:t>
            </a:r>
          </a:p>
          <a:p>
            <a:pPr marL="914400" lvl="1" indent="-2794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Opportunity to guide evaluation process &amp; reflect on findings</a:t>
            </a:r>
          </a:p>
          <a:p>
            <a:pPr marL="914400" lvl="1" indent="-279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eaningful &amp; timely information</a:t>
            </a:r>
          </a:p>
          <a:p>
            <a:pPr lvl="1"/>
            <a:endParaRPr lang="en-US" sz="800" dirty="0" smtClean="0">
              <a:solidFill>
                <a:schemeClr val="tx1">
                  <a:lumMod val="95000"/>
                  <a:lumOff val="5000"/>
                </a:schemeClr>
              </a:solidFill>
              <a:latin typeface="Constantia" panose="02030602050306030303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School &amp; Participant Protections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Constantia" panose="02030602050306030303" pitchFamily="18" charset="0"/>
            </a:endParaRPr>
          </a:p>
          <a:p>
            <a:pPr marL="914400" lvl="1" indent="-2794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onfidentiality</a:t>
            </a:r>
          </a:p>
          <a:p>
            <a:pPr marL="914400" lvl="1" indent="-2794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Passive Consent: Info letter &amp; text opt out option</a:t>
            </a:r>
          </a:p>
        </p:txBody>
      </p:sp>
    </p:spTree>
    <p:extLst>
      <p:ext uri="{BB962C8B-B14F-4D97-AF65-F5344CB8AC3E}">
        <p14:creationId xmlns:p14="http://schemas.microsoft.com/office/powerpoint/2010/main" val="21910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965" y="194935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tantia" panose="02030602050306030303" pitchFamily="18" charset="0"/>
              </a:rPr>
              <a:t>AMP Evaluation Questions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965" y="902821"/>
            <a:ext cx="8686800" cy="592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Font typeface="+mj-lt"/>
              <a:buAutoNum type="arabicPeriod"/>
            </a:pPr>
            <a:r>
              <a:rPr lang="en-US" sz="26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What are the challenges &amp; strengths                                   of AMP implementation?</a:t>
            </a:r>
          </a:p>
          <a:p>
            <a:endParaRPr lang="en-US" sz="700" b="1" dirty="0" smtClean="0">
              <a:latin typeface="Constantia" panose="02030602050306030303" pitchFamily="18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2600" b="1" dirty="0" smtClean="0">
                <a:solidFill>
                  <a:srgbClr val="008080"/>
                </a:solidFill>
                <a:latin typeface="Constantia" panose="02030602050306030303" pitchFamily="18" charset="0"/>
              </a:rPr>
              <a:t>Does AMP influence communication between school staff &amp; parents about attendance? </a:t>
            </a:r>
            <a:r>
              <a:rPr lang="en-US" sz="2600" dirty="0" smtClean="0">
                <a:solidFill>
                  <a:srgbClr val="008080"/>
                </a:solidFill>
                <a:latin typeface="Constantia" panose="02030602050306030303" pitchFamily="18" charset="0"/>
              </a:rPr>
              <a:t>In what ways is communication changed by AMP (i.e. quality, frequency, with whom at school)?</a:t>
            </a:r>
          </a:p>
          <a:p>
            <a:endParaRPr lang="en-US" sz="700" dirty="0" smtClean="0">
              <a:latin typeface="Constantia" panose="02030602050306030303" pitchFamily="18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Does AMP influence absenteeism?</a:t>
            </a:r>
          </a:p>
          <a:p>
            <a:endParaRPr lang="en-US" sz="700" b="1" dirty="0" smtClean="0">
              <a:latin typeface="Constantia" panose="02030602050306030303" pitchFamily="18" charset="0"/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What are the differences between students whose attendance improves &amp; those whose attendance does not improve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Constantia" panose="02030602050306030303" pitchFamily="18" charset="0"/>
              </a:rPr>
              <a:t>(e.g., student characteristics, home &amp; school conditions, absence types)?</a:t>
            </a:r>
          </a:p>
          <a:p>
            <a:pPr marL="342900" indent="-342900">
              <a:buFont typeface="+mj-lt"/>
              <a:buAutoNum type="arabicPeriod" startAt="4"/>
            </a:pPr>
            <a:endParaRPr lang="en-US" sz="2400" b="1" dirty="0" smtClean="0">
              <a:latin typeface="Constantia" panose="02030602050306030303" pitchFamily="18" charset="0"/>
            </a:endParaRPr>
          </a:p>
          <a:p>
            <a:pPr marL="342900" indent="-342900">
              <a:buFont typeface="+mj-lt"/>
              <a:buAutoNum type="arabicPeriod" startAt="4"/>
            </a:pPr>
            <a:endParaRPr lang="en-US" sz="2400" b="1" dirty="0">
              <a:latin typeface="Constantia" panose="02030602050306030303" pitchFamily="18" charset="0"/>
            </a:endParaRPr>
          </a:p>
          <a:p>
            <a:endParaRPr lang="en-US" sz="2400" dirty="0">
              <a:latin typeface="Constantia" panose="0203060205030603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396" y="213407"/>
            <a:ext cx="1828969" cy="148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5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AMP Evaluation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84086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45720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Constantia" panose="02030602050306030303" pitchFamily="18" charset="0"/>
              </a:rPr>
              <a:t>Implementation Checklist</a:t>
            </a:r>
          </a:p>
          <a:p>
            <a:pPr marL="457200"/>
            <a:endParaRPr lang="en-US" sz="1000" dirty="0" smtClean="0">
              <a:latin typeface="Constantia" panose="02030602050306030303" pitchFamily="18" charset="0"/>
            </a:endParaRPr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Constantia" panose="02030602050306030303" pitchFamily="18" charset="0"/>
              </a:rPr>
              <a:t>Telephone </a:t>
            </a:r>
            <a:r>
              <a:rPr lang="en-US" sz="3600" dirty="0">
                <a:latin typeface="Constantia" panose="02030602050306030303" pitchFamily="18" charset="0"/>
              </a:rPr>
              <a:t>or in-person </a:t>
            </a:r>
            <a:r>
              <a:rPr lang="en-US" sz="3600" dirty="0" smtClean="0">
                <a:latin typeface="Constantia" panose="02030602050306030303" pitchFamily="18" charset="0"/>
              </a:rPr>
              <a:t>interviews</a:t>
            </a:r>
            <a:endParaRPr lang="en-US" sz="3600" dirty="0">
              <a:latin typeface="Constantia" panose="02030602050306030303" pitchFamily="18" charset="0"/>
            </a:endParaRP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nstantia" panose="02030602050306030303" pitchFamily="18" charset="0"/>
              </a:rPr>
              <a:t>School staff most involved with </a:t>
            </a:r>
            <a:r>
              <a:rPr lang="en-US" sz="3200" dirty="0" smtClean="0">
                <a:latin typeface="Constantia" panose="02030602050306030303" pitchFamily="18" charset="0"/>
              </a:rPr>
              <a:t>project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nstantia" panose="02030602050306030303" pitchFamily="18" charset="0"/>
              </a:rPr>
              <a:t>Sample </a:t>
            </a:r>
            <a:r>
              <a:rPr lang="en-US" sz="3200" dirty="0">
                <a:latin typeface="Constantia" panose="02030602050306030303" pitchFamily="18" charset="0"/>
              </a:rPr>
              <a:t>of parents &amp; </a:t>
            </a:r>
            <a:r>
              <a:rPr lang="en-US" sz="3200" dirty="0" smtClean="0">
                <a:latin typeface="Constantia" panose="02030602050306030303" pitchFamily="18" charset="0"/>
              </a:rPr>
              <a:t>guardians</a:t>
            </a:r>
          </a:p>
          <a:p>
            <a:pPr marL="914400" lvl="1"/>
            <a:endParaRPr lang="en-US" sz="1000" dirty="0">
              <a:latin typeface="Constantia" panose="02030602050306030303" pitchFamily="18" charset="0"/>
            </a:endParaRPr>
          </a:p>
          <a:p>
            <a:pPr marL="914400" indent="-45720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Constantia" panose="02030602050306030303" pitchFamily="18" charset="0"/>
              </a:rPr>
              <a:t>Descriptive &amp; </a:t>
            </a:r>
            <a:r>
              <a:rPr lang="en-US" sz="3600" dirty="0">
                <a:latin typeface="Constantia" panose="02030602050306030303" pitchFamily="18" charset="0"/>
              </a:rPr>
              <a:t>inferential </a:t>
            </a:r>
            <a:r>
              <a:rPr lang="en-US" sz="3600" dirty="0" smtClean="0">
                <a:latin typeface="Constantia" panose="02030602050306030303" pitchFamily="18" charset="0"/>
              </a:rPr>
              <a:t>analyses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nstantia" panose="02030602050306030303" pitchFamily="18" charset="0"/>
              </a:rPr>
              <a:t>Change in absenteeism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onstantia" panose="02030602050306030303" pitchFamily="18" charset="0"/>
              </a:rPr>
              <a:t>C</a:t>
            </a:r>
            <a:r>
              <a:rPr lang="en-US" sz="3200" dirty="0" smtClean="0">
                <a:latin typeface="Constantia" panose="02030602050306030303" pitchFamily="18" charset="0"/>
              </a:rPr>
              <a:t>omparison groups </a:t>
            </a:r>
          </a:p>
          <a:p>
            <a:pPr marL="1371600" lvl="1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nstantia" panose="02030602050306030303" pitchFamily="18" charset="0"/>
              </a:rPr>
              <a:t>Control for student &amp;                           school characteristics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810000"/>
            <a:ext cx="3033200" cy="214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92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E64D00"/>
                </a:solidFill>
                <a:latin typeface="Constantia" panose="02030602050306030303" pitchFamily="18" charset="0"/>
              </a:rPr>
              <a:t>WCSD Resources</a:t>
            </a:r>
            <a:endParaRPr lang="en-US" sz="3600" b="1" dirty="0">
              <a:solidFill>
                <a:srgbClr val="E64D00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300" y="3613996"/>
            <a:ext cx="4114800" cy="601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993300"/>
                </a:solidFill>
                <a:latin typeface="Constantia" panose="02030602050306030303" pitchFamily="18" charset="0"/>
              </a:rPr>
              <a:t>National 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21" y="2332490"/>
            <a:ext cx="3505200" cy="1456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25596" y="3752733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www.attendanceworks.org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263" y="4276947"/>
            <a:ext cx="3581400" cy="1259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4321" y="539182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www.every1graduates.org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18" y="4218247"/>
            <a:ext cx="1524000" cy="11319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718" y="532619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http://absencesaddup.org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3"/>
          <a:stretch/>
        </p:blipFill>
        <p:spPr>
          <a:xfrm>
            <a:off x="633663" y="4215228"/>
            <a:ext cx="1905000" cy="11208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2032" y="716201"/>
            <a:ext cx="6565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Intervention Department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https://www.washoeschools.net/Page/5579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9708" t="7473" r="15710" b="57784"/>
          <a:stretch/>
        </p:blipFill>
        <p:spPr>
          <a:xfrm rot="4193026">
            <a:off x="4857987" y="-29811"/>
            <a:ext cx="2392092" cy="22596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56376" y="1428001"/>
            <a:ext cx="57109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Multi-Tiered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System of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Supports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https://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www.washoeschools.net/Domain/202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  <a:p>
            <a:pPr marL="288925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Family School Partnerships</a:t>
            </a:r>
          </a:p>
          <a:p>
            <a:pPr marL="288925"/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https://www.washoeschools.net/Domain/161</a:t>
            </a:r>
          </a:p>
          <a:p>
            <a:pPr marL="288925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Student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Accounting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https://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www.washoeschools.net/Domain/180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163" y="281526"/>
            <a:ext cx="1750160" cy="192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r="13429" b="4000"/>
          <a:stretch/>
        </p:blipFill>
        <p:spPr bwMode="auto">
          <a:xfrm>
            <a:off x="4191000" y="609600"/>
            <a:ext cx="4695824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30200"/>
            <a:ext cx="4495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Rechelle </a:t>
            </a:r>
            <a:r>
              <a:rPr lang="en-US" sz="3200" b="1" dirty="0">
                <a:solidFill>
                  <a:srgbClr val="0070C0"/>
                </a:solidFill>
                <a:latin typeface="Constantia" panose="02030602050306030303" pitchFamily="18" charset="0"/>
              </a:rPr>
              <a:t>M</a:t>
            </a:r>
            <a:r>
              <a:rPr lang="en-US" sz="3200" b="1" dirty="0" smtClean="0">
                <a:solidFill>
                  <a:srgbClr val="0070C0"/>
                </a:solidFill>
                <a:latin typeface="Constantia" panose="02030602050306030303" pitchFamily="18" charset="0"/>
              </a:rPr>
              <a:t>urillo</a:t>
            </a:r>
            <a:endParaRPr lang="en-US" sz="3200" b="1" dirty="0">
              <a:solidFill>
                <a:srgbClr val="0070C0"/>
              </a:solidFill>
              <a:latin typeface="Constantia" panose="02030602050306030303" pitchFamily="18" charset="0"/>
            </a:endParaRPr>
          </a:p>
          <a:p>
            <a:r>
              <a:rPr lang="en-US" sz="2400" dirty="0" smtClean="0">
                <a:latin typeface="Constantia" panose="02030602050306030303" pitchFamily="18" charset="0"/>
              </a:rPr>
              <a:t>Intervention Coordinator</a:t>
            </a:r>
            <a:endParaRPr lang="en-US" sz="2400" dirty="0">
              <a:latin typeface="Constantia" panose="02030602050306030303" pitchFamily="18" charset="0"/>
            </a:endParaRPr>
          </a:p>
          <a:p>
            <a:r>
              <a:rPr lang="en-US" sz="2400" dirty="0">
                <a:latin typeface="Constantia" panose="02030602050306030303" pitchFamily="18" charset="0"/>
              </a:rPr>
              <a:t>(</a:t>
            </a:r>
            <a:r>
              <a:rPr lang="en-US" sz="2400" dirty="0" smtClean="0">
                <a:latin typeface="Constantia" panose="02030602050306030303" pitchFamily="18" charset="0"/>
              </a:rPr>
              <a:t>775) 337-9913</a:t>
            </a:r>
            <a:endParaRPr lang="en-US" sz="2400" dirty="0">
              <a:latin typeface="Constantia" panose="02030602050306030303" pitchFamily="18" charset="0"/>
            </a:endParaRPr>
          </a:p>
          <a:p>
            <a:r>
              <a:rPr lang="en-US" sz="2400" dirty="0" smtClean="0">
                <a:latin typeface="Constantia" panose="02030602050306030303" pitchFamily="18" charset="0"/>
              </a:rPr>
              <a:t>rmurillo@washoeschools.net</a:t>
            </a:r>
            <a:endParaRPr lang="en-US" sz="2400" dirty="0">
              <a:latin typeface="Constantia" panose="02030602050306030303" pitchFamily="18" charset="0"/>
            </a:endParaRPr>
          </a:p>
          <a:p>
            <a:endParaRPr lang="en-US" sz="2400" dirty="0">
              <a:latin typeface="Constantia" panose="02030602050306030303" pitchFamily="18" charset="0"/>
            </a:endParaRPr>
          </a:p>
          <a:p>
            <a:r>
              <a:rPr lang="en-US" sz="3200" b="1" dirty="0">
                <a:solidFill>
                  <a:srgbClr val="F5750B"/>
                </a:solidFill>
                <a:latin typeface="Constantia" panose="02030602050306030303" pitchFamily="18" charset="0"/>
              </a:rPr>
              <a:t>Jennifer Harris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Program Evaluator</a:t>
            </a:r>
          </a:p>
          <a:p>
            <a:r>
              <a:rPr lang="en-US" sz="2400" dirty="0">
                <a:latin typeface="Constantia" panose="02030602050306030303" pitchFamily="18" charset="0"/>
              </a:rPr>
              <a:t>(775</a:t>
            </a:r>
            <a:r>
              <a:rPr lang="en-US" sz="2400" dirty="0" smtClean="0">
                <a:latin typeface="Constantia" panose="02030602050306030303" pitchFamily="18" charset="0"/>
              </a:rPr>
              <a:t>) 333-3766</a:t>
            </a:r>
            <a:endParaRPr lang="en-US" sz="2400" dirty="0">
              <a:latin typeface="Constantia" panose="02030602050306030303" pitchFamily="18" charset="0"/>
            </a:endParaRPr>
          </a:p>
          <a:p>
            <a:r>
              <a:rPr lang="en-US" sz="2400" dirty="0" smtClean="0">
                <a:latin typeface="Constantia" panose="02030602050306030303" pitchFamily="18" charset="0"/>
              </a:rPr>
              <a:t>jharris@washoeschools.net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1148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tantia" panose="02030602050306030303" pitchFamily="18" charset="0"/>
              </a:rPr>
              <a:t>Washoe County School District</a:t>
            </a:r>
          </a:p>
          <a:p>
            <a:pPr algn="ctr"/>
            <a:r>
              <a:rPr lang="en-US" sz="2400" dirty="0">
                <a:latin typeface="Constantia" panose="02030602050306030303" pitchFamily="18" charset="0"/>
              </a:rPr>
              <a:t>425 East Ninth Street</a:t>
            </a:r>
          </a:p>
          <a:p>
            <a:pPr algn="ctr"/>
            <a:r>
              <a:rPr lang="en-US" sz="2400" dirty="0">
                <a:latin typeface="Constantia" panose="02030602050306030303" pitchFamily="18" charset="0"/>
              </a:rPr>
              <a:t>Reno, NV </a:t>
            </a:r>
            <a:r>
              <a:rPr lang="en-US" sz="2400" dirty="0" smtClean="0">
                <a:latin typeface="Constantia" panose="02030602050306030303" pitchFamily="18" charset="0"/>
              </a:rPr>
              <a:t>89520</a:t>
            </a:r>
            <a:endParaRPr lang="en-US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15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2889250" y="2005013"/>
            <a:ext cx="195263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1982788" y="1998663"/>
            <a:ext cx="896937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68" name="Rectangle 72"/>
          <p:cNvSpPr>
            <a:spLocks noChangeArrowheads="1"/>
          </p:cNvSpPr>
          <p:nvPr/>
        </p:nvSpPr>
        <p:spPr bwMode="auto">
          <a:xfrm>
            <a:off x="3767138" y="3190875"/>
            <a:ext cx="896937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2563813" y="3832225"/>
            <a:ext cx="5810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72" name="Rectangle 76"/>
          <p:cNvSpPr>
            <a:spLocks noChangeArrowheads="1"/>
          </p:cNvSpPr>
          <p:nvPr/>
        </p:nvSpPr>
        <p:spPr bwMode="auto">
          <a:xfrm>
            <a:off x="5243513" y="3819525"/>
            <a:ext cx="5810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359635"/>
              </p:ext>
            </p:extLst>
          </p:nvPr>
        </p:nvGraphicFramePr>
        <p:xfrm>
          <a:off x="76200" y="152400"/>
          <a:ext cx="8915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990600" y="4146550"/>
            <a:ext cx="3505200" cy="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13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83016" y="99457"/>
            <a:ext cx="6560984" cy="915323"/>
          </a:xfrm>
          <a:noFill/>
          <a:ln/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Attendance </a:t>
            </a:r>
            <a:r>
              <a:rPr lang="en-US" sz="4000" b="1" i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Myths</a:t>
            </a:r>
            <a:endParaRPr lang="en-US" sz="4000" i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2889250" y="2005013"/>
            <a:ext cx="195263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1982788" y="1998663"/>
            <a:ext cx="896937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68" name="Rectangle 72"/>
          <p:cNvSpPr>
            <a:spLocks noChangeArrowheads="1"/>
          </p:cNvSpPr>
          <p:nvPr/>
        </p:nvSpPr>
        <p:spPr bwMode="auto">
          <a:xfrm>
            <a:off x="3767138" y="3190875"/>
            <a:ext cx="896937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2563813" y="3832225"/>
            <a:ext cx="5810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172" name="Rectangle 76"/>
          <p:cNvSpPr>
            <a:spLocks noChangeArrowheads="1"/>
          </p:cNvSpPr>
          <p:nvPr/>
        </p:nvSpPr>
        <p:spPr bwMode="auto">
          <a:xfrm>
            <a:off x="5243513" y="3819525"/>
            <a:ext cx="58102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83017" y="836033"/>
            <a:ext cx="6577025" cy="493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7063" indent="-40163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onstantia" panose="02030602050306030303" pitchFamily="18" charset="0"/>
              </a:rPr>
              <a:t>Attendance does not affect academic/well-being </a:t>
            </a:r>
            <a:r>
              <a:rPr lang="en-US" sz="3200" dirty="0" smtClean="0">
                <a:latin typeface="Constantia" panose="02030602050306030303" pitchFamily="18" charset="0"/>
              </a:rPr>
              <a:t>outcomes</a:t>
            </a:r>
            <a:endParaRPr lang="en-US" sz="3200" dirty="0">
              <a:latin typeface="Constantia" panose="02030602050306030303" pitchFamily="18" charset="0"/>
            </a:endParaRPr>
          </a:p>
          <a:p>
            <a:pPr marL="627063" indent="-40163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nstantia" panose="02030602050306030303" pitchFamily="18" charset="0"/>
              </a:rPr>
              <a:t>Only unexcused absences matter</a:t>
            </a:r>
          </a:p>
          <a:p>
            <a:pPr marL="627063" indent="-40163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nstantia" panose="02030602050306030303" pitchFamily="18" charset="0"/>
              </a:rPr>
              <a:t>Sporadic absences aren’t a problem</a:t>
            </a:r>
            <a:r>
              <a:rPr lang="en-US" sz="3200" dirty="0">
                <a:latin typeface="Constantia" panose="02030602050306030303" pitchFamily="18" charset="0"/>
              </a:rPr>
              <a:t> </a:t>
            </a:r>
            <a:r>
              <a:rPr lang="en-US" sz="3200" dirty="0" smtClean="0">
                <a:latin typeface="Constantia" panose="02030602050306030303" pitchFamily="18" charset="0"/>
              </a:rPr>
              <a:t>&amp; tardies </a:t>
            </a:r>
            <a:r>
              <a:rPr lang="en-US" sz="3200" dirty="0">
                <a:latin typeface="Constantia" panose="02030602050306030303" pitchFamily="18" charset="0"/>
              </a:rPr>
              <a:t>are okay</a:t>
            </a:r>
            <a:endParaRPr lang="en-US" sz="3300" dirty="0">
              <a:latin typeface="Constantia" panose="02030602050306030303" pitchFamily="18" charset="0"/>
            </a:endParaRPr>
          </a:p>
          <a:p>
            <a:pPr marL="627063" lvl="0" indent="-40163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nstantia" panose="02030602050306030303" pitchFamily="18" charset="0"/>
              </a:rPr>
              <a:t>The number </a:t>
            </a:r>
            <a:r>
              <a:rPr lang="en-US" sz="3200" dirty="0">
                <a:latin typeface="Constantia" panose="02030602050306030303" pitchFamily="18" charset="0"/>
              </a:rPr>
              <a:t>days absent is less </a:t>
            </a:r>
            <a:r>
              <a:rPr lang="en-US" sz="3200" dirty="0" smtClean="0">
                <a:latin typeface="Constantia" panose="02030602050306030303" pitchFamily="18" charset="0"/>
              </a:rPr>
              <a:t>among my students/children</a:t>
            </a:r>
          </a:p>
          <a:p>
            <a:pPr marL="627063" lvl="0" indent="-40163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Constantia" panose="02030602050306030303" pitchFamily="18" charset="0"/>
              </a:rPr>
              <a:t>Attendance </a:t>
            </a:r>
            <a:r>
              <a:rPr lang="en-US" sz="3200" dirty="0" smtClean="0">
                <a:latin typeface="Constantia" panose="02030602050306030303" pitchFamily="18" charset="0"/>
              </a:rPr>
              <a:t>is not very important in early grades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220" y="2530723"/>
            <a:ext cx="268102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i="1" dirty="0" smtClean="0">
                <a:solidFill>
                  <a:srgbClr val="E64D00"/>
                </a:solidFill>
                <a:latin typeface="Constantia" panose="02030602050306030303" pitchFamily="18" charset="0"/>
              </a:rPr>
              <a:t>Fact: Beliefs about education shape how we support attendance. </a:t>
            </a:r>
            <a:endParaRPr lang="en-US" sz="3400" i="1" dirty="0">
              <a:solidFill>
                <a:srgbClr val="E64D0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1965" y="5660816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tantia" panose="02030602050306030303" pitchFamily="18" charset="0"/>
              </a:rPr>
              <a:t>Source: Robinson, C., Lee, M., Dearing, E., &amp; Rogers, T. (2017).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nstantia" panose="02030602050306030303" pitchFamily="18" charset="0"/>
              </a:rPr>
              <a:t>Reducing Student Absenteeism in the Early Grades by Targeting Parental Beliefs.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onstantia" panose="02030602050306030303" pitchFamily="18" charset="0"/>
              </a:rPr>
              <a:t>HKS Faculty Research Working Paper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tantia" panose="02030602050306030303" pitchFamily="18" charset="0"/>
              </a:rPr>
              <a:t>Series.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onstantia" panose="0203060205030603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9" t="8904" r="6407" b="21509"/>
          <a:stretch/>
        </p:blipFill>
        <p:spPr>
          <a:xfrm>
            <a:off x="430999" y="304800"/>
            <a:ext cx="220547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9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9700" y="228600"/>
            <a:ext cx="9004300" cy="9906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The Promise of Text Messaging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8991600" cy="4724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922337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>
                <a:latin typeface="Constantia" panose="02030602050306030303" pitchFamily="18" charset="0"/>
              </a:rPr>
              <a:t>Texts have a 98% open </a:t>
            </a:r>
            <a:r>
              <a:rPr lang="en-US" sz="3200" dirty="0" smtClean="0">
                <a:latin typeface="Constantia" panose="02030602050306030303" pitchFamily="18" charset="0"/>
              </a:rPr>
              <a:t>rate &amp; email </a:t>
            </a:r>
            <a:r>
              <a:rPr lang="en-US" sz="3200" dirty="0">
                <a:latin typeface="Constantia" panose="02030602050306030303" pitchFamily="18" charset="0"/>
              </a:rPr>
              <a:t>open rate in education </a:t>
            </a:r>
            <a:r>
              <a:rPr lang="en-US" sz="3200" dirty="0" smtClean="0">
                <a:latin typeface="Constantia" panose="02030602050306030303" pitchFamily="18" charset="0"/>
              </a:rPr>
              <a:t>is </a:t>
            </a:r>
            <a:r>
              <a:rPr lang="en-US" sz="3200" dirty="0">
                <a:latin typeface="Constantia" panose="02030602050306030303" pitchFamily="18" charset="0"/>
              </a:rPr>
              <a:t>26</a:t>
            </a:r>
            <a:r>
              <a:rPr lang="en-US" sz="3200" dirty="0" smtClean="0">
                <a:latin typeface="Constantia" panose="02030602050306030303" pitchFamily="18" charset="0"/>
              </a:rPr>
              <a:t>% </a:t>
            </a:r>
            <a:r>
              <a:rPr lang="en-US" sz="2400" dirty="0" smtClean="0">
                <a:latin typeface="Constantia" panose="02030602050306030303" pitchFamily="18" charset="0"/>
              </a:rPr>
              <a:t>(Pew 2015)</a:t>
            </a:r>
            <a:endParaRPr lang="en-US" sz="2400" dirty="0">
              <a:latin typeface="Constantia" panose="02030602050306030303" pitchFamily="18" charset="0"/>
            </a:endParaRPr>
          </a:p>
          <a:p>
            <a:pPr marL="922337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onstantia" panose="02030602050306030303" pitchFamily="18" charset="0"/>
              </a:rPr>
              <a:t>Easy </a:t>
            </a:r>
            <a:r>
              <a:rPr lang="en-US" sz="3200" dirty="0">
                <a:latin typeface="Constantia" panose="02030602050306030303" pitchFamily="18" charset="0"/>
              </a:rPr>
              <a:t>to </a:t>
            </a:r>
            <a:r>
              <a:rPr lang="en-US" sz="3200" dirty="0" smtClean="0">
                <a:latin typeface="Constantia" panose="02030602050306030303" pitchFamily="18" charset="0"/>
              </a:rPr>
              <a:t>implement, low cost</a:t>
            </a:r>
          </a:p>
          <a:p>
            <a:pPr marL="922337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onstantia" panose="02030602050306030303" pitchFamily="18" charset="0"/>
              </a:rPr>
              <a:t>Targeting </a:t>
            </a:r>
            <a:r>
              <a:rPr lang="en-US" sz="3200" dirty="0">
                <a:latin typeface="Constantia" panose="02030602050306030303" pitchFamily="18" charset="0"/>
              </a:rPr>
              <a:t>beliefs </a:t>
            </a:r>
            <a:r>
              <a:rPr lang="en-US" sz="3200" dirty="0" smtClean="0">
                <a:latin typeface="Constantia" panose="02030602050306030303" pitchFamily="18" charset="0"/>
              </a:rPr>
              <a:t>mobilizes </a:t>
            </a:r>
            <a:r>
              <a:rPr lang="en-US" sz="3200" dirty="0">
                <a:latin typeface="Constantia" panose="02030602050306030303" pitchFamily="18" charset="0"/>
              </a:rPr>
              <a:t>parental </a:t>
            </a:r>
            <a:r>
              <a:rPr lang="en-US" sz="3200" dirty="0" smtClean="0">
                <a:latin typeface="Constantia" panose="02030602050306030303" pitchFamily="18" charset="0"/>
              </a:rPr>
              <a:t>involvement: Messages emphasize </a:t>
            </a:r>
            <a:r>
              <a:rPr lang="en-US" sz="3200" dirty="0">
                <a:latin typeface="Constantia" panose="02030602050306030303" pitchFamily="18" charset="0"/>
              </a:rPr>
              <a:t>value of </a:t>
            </a:r>
            <a:r>
              <a:rPr lang="en-US" sz="3200" dirty="0" smtClean="0">
                <a:latin typeface="Constantia" panose="02030602050306030303" pitchFamily="18" charset="0"/>
              </a:rPr>
              <a:t>attendance &amp; give updates </a:t>
            </a:r>
            <a:r>
              <a:rPr lang="en-US" sz="3200" dirty="0">
                <a:latin typeface="Constantia" panose="02030602050306030303" pitchFamily="18" charset="0"/>
              </a:rPr>
              <a:t>on students’ </a:t>
            </a:r>
            <a:r>
              <a:rPr lang="en-US" sz="3200" dirty="0" smtClean="0">
                <a:latin typeface="Constantia" panose="02030602050306030303" pitchFamily="18" charset="0"/>
              </a:rPr>
              <a:t>attendance </a:t>
            </a:r>
            <a:r>
              <a:rPr lang="en-US" sz="2400" dirty="0" smtClean="0">
                <a:latin typeface="Constantia" panose="02030602050306030303" pitchFamily="18" charset="0"/>
              </a:rPr>
              <a:t>(Robinson et. al. 2017) </a:t>
            </a:r>
          </a:p>
          <a:p>
            <a:pPr marL="922337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 smtClean="0">
                <a:latin typeface="Constantia" panose="02030602050306030303" pitchFamily="18" charset="0"/>
              </a:rPr>
              <a:t>Early research suggests impact on attendance </a:t>
            </a:r>
            <a:r>
              <a:rPr lang="en-US" sz="2400" dirty="0" smtClean="0">
                <a:latin typeface="Constantia" panose="02030602050306030303" pitchFamily="18" charset="0"/>
              </a:rPr>
              <a:t>(</a:t>
            </a:r>
            <a:r>
              <a:rPr lang="en-US" sz="2400" dirty="0" err="1" smtClean="0">
                <a:latin typeface="Constantia" panose="02030602050306030303" pitchFamily="18" charset="0"/>
              </a:rPr>
              <a:t>Smythe-Leistico</a:t>
            </a:r>
            <a:r>
              <a:rPr lang="en-US" sz="2400" dirty="0" smtClean="0">
                <a:latin typeface="Constantia" panose="02030602050306030303" pitchFamily="18" charset="0"/>
              </a:rPr>
              <a:t> </a:t>
            </a:r>
            <a:r>
              <a:rPr lang="en-US" sz="2400" dirty="0">
                <a:latin typeface="Constantia" panose="02030602050306030303" pitchFamily="18" charset="0"/>
              </a:rPr>
              <a:t>&amp; </a:t>
            </a:r>
            <a:r>
              <a:rPr lang="en-US" sz="2400" dirty="0" smtClean="0">
                <a:latin typeface="Constantia" panose="02030602050306030303" pitchFamily="18" charset="0"/>
              </a:rPr>
              <a:t>Page 2018) </a:t>
            </a:r>
            <a:endParaRPr lang="en-US" sz="2400" dirty="0">
              <a:latin typeface="Constantia" panose="02030602050306030303" pitchFamily="18" charset="0"/>
            </a:endParaRPr>
          </a:p>
          <a:p>
            <a:pPr marL="922337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en-US" sz="3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" y="24063"/>
            <a:ext cx="9004300" cy="9906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AMP Goals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8412"/>
            <a:ext cx="8915400" cy="487680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Constantia" panose="02030602050306030303" pitchFamily="18" charset="0"/>
              </a:rPr>
              <a:t>Intervene early to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rPr>
              <a:t>prevent &amp; interrupt</a:t>
            </a:r>
            <a:r>
              <a:rPr lang="en-US" dirty="0" smtClean="0">
                <a:latin typeface="Constantia" panose="02030602050306030303" pitchFamily="18" charset="0"/>
              </a:rPr>
              <a:t> chronic absenteeism</a:t>
            </a:r>
          </a:p>
          <a:p>
            <a:pPr marL="914400" indent="-339725"/>
            <a:r>
              <a:rPr lang="en-US" sz="3000" dirty="0" smtClean="0">
                <a:latin typeface="Constantia" panose="02030602050306030303" pitchFamily="18" charset="0"/>
              </a:rPr>
              <a:t>Improve attendance: reduce tardies &amp; absences</a:t>
            </a:r>
          </a:p>
          <a:p>
            <a:pPr marL="914400" indent="-339725"/>
            <a:r>
              <a:rPr lang="en-US" sz="3000" dirty="0" smtClean="0">
                <a:latin typeface="Constantia" panose="02030602050306030303" pitchFamily="18" charset="0"/>
              </a:rPr>
              <a:t>Increase two-way communication between school staff &amp; families</a:t>
            </a:r>
          </a:p>
          <a:p>
            <a:pPr marL="914400" indent="-339725"/>
            <a:r>
              <a:rPr lang="en-US" sz="3000" dirty="0" smtClean="0">
                <a:latin typeface="Constantia" panose="02030602050306030303" pitchFamily="18" charset="0"/>
              </a:rPr>
              <a:t>Affect parent beliefs about                   attendance</a:t>
            </a:r>
          </a:p>
          <a:p>
            <a:pPr marL="574675" indent="0">
              <a:buNone/>
            </a:pPr>
            <a:endParaRPr lang="en-US" sz="500" dirty="0"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>
                <a:latin typeface="Constantia" panose="02030602050306030303" pitchFamily="18" charset="0"/>
              </a:rPr>
              <a:t>Determine feasibility &amp;                      effectiveness of AMP</a:t>
            </a:r>
            <a:endParaRPr lang="en-US" dirty="0">
              <a:latin typeface="Constantia" panose="020306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200400"/>
            <a:ext cx="2819402" cy="28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38214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AMP Elements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078400"/>
            <a:ext cx="8610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>
                <a:latin typeface="Constantia" panose="02030602050306030303" pitchFamily="18" charset="0"/>
              </a:rPr>
              <a:t>B</a:t>
            </a:r>
            <a:r>
              <a:rPr lang="en-US" sz="3200" dirty="0" smtClean="0">
                <a:latin typeface="Constantia" panose="02030602050306030303" pitchFamily="18" charset="0"/>
              </a:rPr>
              <a:t>i-weekly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rPr>
              <a:t>informational message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3200" dirty="0" smtClean="0">
                <a:latin typeface="Constantia" panose="02030602050306030303" pitchFamily="18" charset="0"/>
              </a:rPr>
              <a:t>for </a:t>
            </a:r>
            <a:r>
              <a:rPr lang="en-US" sz="3200" i="1" dirty="0" smtClean="0">
                <a:latin typeface="Constantia" panose="02030602050306030303" pitchFamily="18" charset="0"/>
              </a:rPr>
              <a:t>all</a:t>
            </a:r>
            <a:r>
              <a:rPr lang="en-US" sz="3200" dirty="0" smtClean="0">
                <a:latin typeface="Constantia" panose="02030602050306030303" pitchFamily="18" charset="0"/>
              </a:rPr>
              <a:t> students via text &amp; email</a:t>
            </a:r>
          </a:p>
          <a:p>
            <a:endParaRPr lang="en-US" sz="700" dirty="0" smtClean="0">
              <a:latin typeface="Constantia" panose="02030602050306030303" pitchFamily="18" charset="0"/>
            </a:endParaRPr>
          </a:p>
          <a:p>
            <a:pPr marL="457200" indent="-457200">
              <a:buClr>
                <a:schemeClr val="tx1"/>
              </a:buClr>
              <a:buFont typeface="+mj-lt"/>
              <a:buAutoNum type="arabicPeriod" startAt="2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rPr>
              <a:t>Two-way communication </a:t>
            </a:r>
            <a:r>
              <a:rPr lang="en-US" sz="3200" dirty="0" smtClean="0">
                <a:latin typeface="Constantia" panose="02030602050306030303" pitchFamily="18" charset="0"/>
              </a:rPr>
              <a:t>triggered at 93%  attendance threshold</a:t>
            </a:r>
          </a:p>
          <a:p>
            <a:pPr>
              <a:buClr>
                <a:schemeClr val="tx1"/>
              </a:buClr>
            </a:pPr>
            <a:endParaRPr lang="en-US" sz="700" dirty="0" smtClean="0">
              <a:latin typeface="Constantia" panose="02030602050306030303" pitchFamily="18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 startAt="3"/>
            </a:pPr>
            <a:r>
              <a:rPr lang="en-US" sz="3200" dirty="0" smtClean="0">
                <a:latin typeface="Constantia" panose="02030602050306030303" pitchFamily="18" charset="0"/>
              </a:rPr>
              <a:t>Same-day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rPr>
              <a:t>positive messaging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sz="3200" dirty="0" smtClean="0">
                <a:latin typeface="Constantia" panose="02030602050306030303" pitchFamily="18" charset="0"/>
              </a:rPr>
              <a:t>when student returns to </a:t>
            </a:r>
            <a:r>
              <a:rPr lang="en-US" sz="3200" dirty="0">
                <a:latin typeface="Constantia" panose="02030602050306030303" pitchFamily="18" charset="0"/>
              </a:rPr>
              <a:t>school via text &amp; email</a:t>
            </a:r>
            <a:endParaRPr lang="en-US" sz="3200" dirty="0" smtClean="0">
              <a:latin typeface="Constantia" panose="02030602050306030303" pitchFamily="18" charset="0"/>
            </a:endParaRPr>
          </a:p>
          <a:p>
            <a:pPr>
              <a:buClr>
                <a:schemeClr val="tx1"/>
              </a:buClr>
            </a:pPr>
            <a:endParaRPr lang="en-US" sz="700" dirty="0" smtClean="0">
              <a:latin typeface="Constantia" panose="02030602050306030303" pitchFamily="18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 startAt="4"/>
            </a:pPr>
            <a:r>
              <a:rPr lang="en-US" sz="3200" dirty="0" smtClean="0">
                <a:latin typeface="Constantia" panose="02030602050306030303" pitchFamily="18" charset="0"/>
              </a:rPr>
              <a:t>Same-day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rPr>
              <a:t>absenteeism notification</a:t>
            </a:r>
            <a:endParaRPr lang="en-US" sz="3200" b="1" dirty="0" smtClean="0">
              <a:latin typeface="Constantia" panose="020306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002897"/>
            <a:ext cx="7848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5">
                  <a:lumMod val="50000"/>
                </a:schemeClr>
              </a:buClr>
            </a:pPr>
            <a:r>
              <a:rPr lang="en-US" sz="2900" i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Element 2 applies </a:t>
            </a:r>
            <a:r>
              <a:rPr lang="en-US" sz="2900" i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to students enrolled </a:t>
            </a:r>
            <a:r>
              <a:rPr lang="en-US" sz="2900" i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for </a:t>
            </a:r>
            <a:r>
              <a:rPr lang="en-US" sz="2900" i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at least 10 consecutive days</a:t>
            </a:r>
          </a:p>
        </p:txBody>
      </p:sp>
    </p:spTree>
    <p:extLst>
      <p:ext uri="{BB962C8B-B14F-4D97-AF65-F5344CB8AC3E}">
        <p14:creationId xmlns:p14="http://schemas.microsoft.com/office/powerpoint/2010/main" val="15492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 AMP Elements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540" y="3959588"/>
            <a:ext cx="26218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Informs &amp; motivates parents: Challenges misconceptions that undervalue attendance. 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3653696"/>
            <a:ext cx="297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Fosters relationships between parents &amp; staff most knowledgeable of students’ academic needs. Provides opportunity to uncover barriers to attendance. 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3608" y="4315192"/>
            <a:ext cx="28355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Reinforces attendance, expresses care for student, &amp; serves as a reminder to complete missed work.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34788220"/>
              </p:ext>
            </p:extLst>
          </p:nvPr>
        </p:nvGraphicFramePr>
        <p:xfrm>
          <a:off x="349994" y="220834"/>
          <a:ext cx="8489206" cy="3970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762000" y="3069500"/>
            <a:ext cx="0" cy="89008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52800" y="3069500"/>
            <a:ext cx="0" cy="622846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44137" y="3069500"/>
            <a:ext cx="11469" cy="1245692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452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5481">
            <a:off x="5718085" y="492957"/>
            <a:ext cx="3401031" cy="15307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9965" y="194935"/>
            <a:ext cx="4049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AMP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Elements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965" y="811031"/>
            <a:ext cx="8763001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 smtClean="0">
                <a:latin typeface="Constantia" panose="02030602050306030303" pitchFamily="18" charset="0"/>
              </a:rPr>
              <a:t>Two-Way Communication</a:t>
            </a:r>
          </a:p>
          <a:p>
            <a:pPr marL="6858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onstantia" panose="02030602050306030303" pitchFamily="18" charset="0"/>
              </a:rPr>
              <a:t>Triggered at 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Constantia" panose="02030602050306030303" pitchFamily="18" charset="0"/>
              </a:rPr>
              <a:t>93%</a:t>
            </a:r>
            <a:r>
              <a:rPr lang="en-US" sz="3000" dirty="0" smtClean="0">
                <a:latin typeface="Constantia" panose="02030602050306030303" pitchFamily="18" charset="0"/>
              </a:rPr>
              <a:t> attendance</a:t>
            </a:r>
          </a:p>
          <a:p>
            <a:pPr marL="6858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anose="02030602050306030303" pitchFamily="18" charset="0"/>
              </a:rPr>
              <a:t>Phone call </a:t>
            </a:r>
            <a:r>
              <a:rPr lang="en-US" sz="3000" dirty="0" smtClean="0">
                <a:latin typeface="Constantia" panose="02030602050306030303" pitchFamily="18" charset="0"/>
              </a:rPr>
              <a:t>or face to face contact                       </a:t>
            </a:r>
          </a:p>
          <a:p>
            <a:pPr marL="6858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onstantia" panose="02030602050306030303" pitchFamily="18" charset="0"/>
              </a:rPr>
              <a:t>Established by school staff who:</a:t>
            </a:r>
          </a:p>
          <a:p>
            <a:pPr marL="1371600" lvl="1" indent="-4572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Constantia" panose="02030602050306030303" pitchFamily="18" charset="0"/>
              </a:rPr>
              <a:t>knows the student &amp; family (e.g., teacher)</a:t>
            </a:r>
          </a:p>
          <a:p>
            <a:pPr marL="0" lvl="1" algn="ctr">
              <a:spcBef>
                <a:spcPts val="300"/>
              </a:spcBef>
            </a:pPr>
            <a:r>
              <a:rPr lang="en-US" sz="2800" i="1" dirty="0" smtClean="0">
                <a:latin typeface="Constantia" panose="02030602050306030303" pitchFamily="18" charset="0"/>
              </a:rPr>
              <a:t>or </a:t>
            </a:r>
          </a:p>
          <a:p>
            <a:pPr marL="1371600" indent="-4572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Constantia" panose="02030602050306030303" pitchFamily="18" charset="0"/>
              </a:rPr>
              <a:t>commits to building a relationship with the student &amp; family</a:t>
            </a:r>
          </a:p>
          <a:p>
            <a:pPr marL="6858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Constantia" panose="02030602050306030303" pitchFamily="18" charset="0"/>
              </a:rPr>
              <a:t>Coordinates with social worker or reengagement specialist to connect families to resources</a:t>
            </a:r>
          </a:p>
        </p:txBody>
      </p:sp>
    </p:spTree>
    <p:extLst>
      <p:ext uri="{BB962C8B-B14F-4D97-AF65-F5344CB8AC3E}">
        <p14:creationId xmlns:p14="http://schemas.microsoft.com/office/powerpoint/2010/main" val="55770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254" y="198439"/>
            <a:ext cx="8686800" cy="7159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Constantia" panose="02030602050306030303" pitchFamily="18" charset="0"/>
              </a:rPr>
              <a:t>Infinite Campus/Blackboard Connect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254" y="838200"/>
            <a:ext cx="8915400" cy="4967530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latin typeface="Constantia" panose="02030602050306030303" pitchFamily="18" charset="0"/>
              </a:rPr>
              <a:t>Bi-weekly </a:t>
            </a:r>
            <a:r>
              <a:rPr lang="en-US" dirty="0" smtClean="0">
                <a:latin typeface="Constantia" panose="02030602050306030303" pitchFamily="18" charset="0"/>
              </a:rPr>
              <a:t>informational message </a:t>
            </a:r>
          </a:p>
          <a:p>
            <a:pPr marL="914400" lvl="1" indent="-2889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7030A0"/>
                </a:solidFill>
                <a:latin typeface="Constantia" panose="02030602050306030303" pitchFamily="18" charset="0"/>
              </a:rPr>
              <a:t>A</a:t>
            </a:r>
            <a:r>
              <a:rPr lang="en-US" sz="3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utomated by IT</a:t>
            </a:r>
          </a:p>
          <a:p>
            <a:pPr marL="463550" indent="-4635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nstantia" panose="02030602050306030303" pitchFamily="18" charset="0"/>
              </a:rPr>
              <a:t>Two-way </a:t>
            </a:r>
            <a:r>
              <a:rPr lang="en-US" dirty="0">
                <a:latin typeface="Constantia" panose="02030602050306030303" pitchFamily="18" charset="0"/>
              </a:rPr>
              <a:t>communication triggered at 93%  attendance </a:t>
            </a:r>
            <a:r>
              <a:rPr lang="en-US" dirty="0" smtClean="0">
                <a:latin typeface="Constantia" panose="02030602050306030303" pitchFamily="18" charset="0"/>
              </a:rPr>
              <a:t>threshold</a:t>
            </a:r>
          </a:p>
          <a:p>
            <a:pPr marL="914400" lvl="1" indent="-2889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 Ad Hoc ‘</a:t>
            </a:r>
            <a:r>
              <a:rPr lang="en-US" sz="3000" dirty="0">
                <a:solidFill>
                  <a:srgbClr val="7030A0"/>
                </a:solidFill>
                <a:latin typeface="Constantia" panose="02030602050306030303" pitchFamily="18" charset="0"/>
              </a:rPr>
              <a:t>AMP 93% Student </a:t>
            </a:r>
            <a:r>
              <a:rPr lang="en-US" sz="3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Report’: School staff pull list early each week &amp; make calls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nstantia" panose="02030602050306030303" pitchFamily="18" charset="0"/>
              </a:rPr>
              <a:t>Same-day positive </a:t>
            </a:r>
            <a:r>
              <a:rPr lang="en-US" dirty="0">
                <a:latin typeface="Constantia" panose="02030602050306030303" pitchFamily="18" charset="0"/>
              </a:rPr>
              <a:t>messaging when student returns to </a:t>
            </a:r>
            <a:r>
              <a:rPr lang="en-US" dirty="0" smtClean="0">
                <a:latin typeface="Constantia" panose="02030602050306030303" pitchFamily="18" charset="0"/>
              </a:rPr>
              <a:t>school</a:t>
            </a:r>
          </a:p>
          <a:p>
            <a:pPr marL="914400" lvl="1" indent="-2889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Automated </a:t>
            </a:r>
            <a:r>
              <a:rPr lang="en-US" sz="3000" dirty="0">
                <a:solidFill>
                  <a:srgbClr val="7030A0"/>
                </a:solidFill>
                <a:latin typeface="Constantia" panose="02030602050306030303" pitchFamily="18" charset="0"/>
              </a:rPr>
              <a:t>by IT</a:t>
            </a:r>
          </a:p>
          <a:p>
            <a:pPr marL="463550" indent="-463550">
              <a:spcBef>
                <a:spcPts val="0"/>
              </a:spcBef>
              <a:buFont typeface="+mj-lt"/>
              <a:buAutoNum type="arabicPeriod"/>
            </a:pPr>
            <a:r>
              <a:rPr lang="en-US" dirty="0" smtClean="0">
                <a:latin typeface="Constantia" panose="02030602050306030303" pitchFamily="18" charset="0"/>
              </a:rPr>
              <a:t>Same-day </a:t>
            </a:r>
            <a:r>
              <a:rPr lang="en-US" dirty="0">
                <a:latin typeface="Constantia" panose="02030602050306030303" pitchFamily="18" charset="0"/>
              </a:rPr>
              <a:t>absenteeism </a:t>
            </a:r>
            <a:r>
              <a:rPr lang="en-US" dirty="0" smtClean="0">
                <a:latin typeface="Constantia" panose="02030602050306030303" pitchFamily="18" charset="0"/>
              </a:rPr>
              <a:t>notification </a:t>
            </a:r>
            <a:r>
              <a:rPr lang="en-US" sz="2400" i="1" dirty="0" smtClean="0">
                <a:latin typeface="Constantia" panose="02030602050306030303" pitchFamily="18" charset="0"/>
              </a:rPr>
              <a:t>(no change)</a:t>
            </a:r>
            <a:endParaRPr lang="en-US" i="1" dirty="0" smtClean="0"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2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te of Ed Revis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PED Deep Look Template" id="{4C3FCD74-B426-4825-81DD-082CEF9501D6}" vid="{F26740B7-7D21-45EB-81F0-4F1CF87BF0D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B31CDB0D355E4C96DF7B9133C796D9" ma:contentTypeVersion="11" ma:contentTypeDescription="Create a new document." ma:contentTypeScope="" ma:versionID="b9a5ecde7f0adf9ae200b4146e9b9ede">
  <xsd:schema xmlns:xsd="http://www.w3.org/2001/XMLSchema" xmlns:xs="http://www.w3.org/2001/XMLSchema" xmlns:p="http://schemas.microsoft.com/office/2006/metadata/properties" xmlns:ns2="04d3325c-f646-4dee-9ef6-f5b34d727753" xmlns:ns3="0de7f916-9b1f-4c5b-aaba-c651c7e6eecb" targetNamespace="http://schemas.microsoft.com/office/2006/metadata/properties" ma:root="true" ma:fieldsID="88914d3a39a374e2594f7afff5c94dc9" ns2:_="" ns3:_="">
    <xsd:import namespace="04d3325c-f646-4dee-9ef6-f5b34d727753"/>
    <xsd:import namespace="0de7f916-9b1f-4c5b-aaba-c651c7e6eec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3325c-f646-4dee-9ef6-f5b34d72775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e7f916-9b1f-4c5b-aaba-c651c7e6e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58951D-3EA7-422B-AF75-56940123EF77}">
  <ds:schemaRefs>
    <ds:schemaRef ds:uri="http://schemas.microsoft.com/office/2006/documentManagement/types"/>
    <ds:schemaRef ds:uri="0de7f916-9b1f-4c5b-aaba-c651c7e6eecb"/>
    <ds:schemaRef ds:uri="04d3325c-f646-4dee-9ef6-f5b34d727753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7723AD-7100-4561-BD53-81DE687301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4C536A-3891-4934-87EA-69C3A6F346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d3325c-f646-4dee-9ef6-f5b34d727753"/>
    <ds:schemaRef ds:uri="0de7f916-9b1f-4c5b-aaba-c651c7e6e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SPED Deep Look Template</Template>
  <TotalTime>36864</TotalTime>
  <Words>1289</Words>
  <Application>Microsoft Office PowerPoint</Application>
  <PresentationFormat>On-screen Show (4:3)</PresentationFormat>
  <Paragraphs>183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ＭＳ Ｐゴシック</vt:lpstr>
      <vt:lpstr>ＭＳ Ｐゴシック</vt:lpstr>
      <vt:lpstr>Arial</vt:lpstr>
      <vt:lpstr>Calibri</vt:lpstr>
      <vt:lpstr>Constantia</vt:lpstr>
      <vt:lpstr>Segoe UI Semibold</vt:lpstr>
      <vt:lpstr>Wingdings</vt:lpstr>
      <vt:lpstr>State of Ed Revised</vt:lpstr>
      <vt:lpstr>PowerPoint Presentation</vt:lpstr>
      <vt:lpstr>PowerPoint Presentation</vt:lpstr>
      <vt:lpstr>Attendance Myths</vt:lpstr>
      <vt:lpstr>PowerPoint Presentation</vt:lpstr>
      <vt:lpstr>AMP Goals</vt:lpstr>
      <vt:lpstr>PowerPoint Presentation</vt:lpstr>
      <vt:lpstr>PowerPoint Presentation</vt:lpstr>
      <vt:lpstr>PowerPoint Presentation</vt:lpstr>
      <vt:lpstr>Infinite Campus/Blackboard Connect</vt:lpstr>
      <vt:lpstr>PowerPoint Presentation</vt:lpstr>
      <vt:lpstr>PowerPoint Presentation</vt:lpstr>
      <vt:lpstr>2018-19 AMP Participating Schools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RTI2 Year Two Evaluation</dc:title>
  <dc:creator>Techsup</dc:creator>
  <cp:lastModifiedBy>Harris, Jennifer</cp:lastModifiedBy>
  <cp:revision>1191</cp:revision>
  <cp:lastPrinted>2018-09-07T19:01:57Z</cp:lastPrinted>
  <dcterms:created xsi:type="dcterms:W3CDTF">2009-12-17T18:09:19Z</dcterms:created>
  <dcterms:modified xsi:type="dcterms:W3CDTF">2018-11-20T19:28:44Z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0x0101007AB31CDB0D355E4C96DF7B9133C796D9</vt:lpwstr>
  </property>
</Properties>
</file>